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embeddedFontLst>
    <p:embeddedFont>
      <p:font typeface="Lora" pitchFamily="2" charset="0"/>
      <p:regular r:id="rId11"/>
    </p:embeddedFont>
    <p:embeddedFont>
      <p:font typeface="Source Sans Pro" panose="020B0503030403020204" pitchFamily="34" charset="0"/>
      <p:regular r:id="rId12"/>
      <p:bold r:id="rId13"/>
    </p:embeddedFont>
    <p:embeddedFont>
      <p:font typeface="Source Sans Pro Bold" panose="020B0703030403020204" charset="0"/>
      <p:bold r:id="rId14"/>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11"/>
    <p:restoredTop sz="94610"/>
  </p:normalViewPr>
  <p:slideViewPr>
    <p:cSldViewPr snapToGrid="0" snapToObjects="1">
      <p:cViewPr varScale="1">
        <p:scale>
          <a:sx n="55" d="100"/>
          <a:sy n="55" d="100"/>
        </p:scale>
        <p:origin x="652" y="264"/>
      </p:cViewPr>
      <p:guideLst/>
    </p:cSldViewPr>
  </p:slideViewPr>
  <p:notesTextViewPr>
    <p:cViewPr>
      <p:scale>
        <a:sx n="1" d="1"/>
        <a:sy n="1" d="1"/>
      </p:scale>
      <p:origin x="0" y="0"/>
    </p:cViewPr>
  </p:notesTextViewPr>
  <p:sorterViewPr>
    <p:cViewPr varScale="1">
      <p:scale>
        <a:sx n="100" d="100"/>
        <a:sy n="100" d="100"/>
      </p:scale>
      <p:origin x="0" y="-33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notesMaster" Target="notesMasters/notesMaster1.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rike Melmert" userId="3b9004d22784902f" providerId="LiveId" clId="{28D09CBC-16B6-4D4A-B8EC-EF00548634D4}"/>
    <pc:docChg chg="modSld">
      <pc:chgData name="Henrike Melmert" userId="3b9004d22784902f" providerId="LiveId" clId="{28D09CBC-16B6-4D4A-B8EC-EF00548634D4}" dt="2025-02-18T08:57:04.071" v="0" actId="108"/>
      <pc:docMkLst>
        <pc:docMk/>
      </pc:docMkLst>
      <pc:sldChg chg="modSp mod">
        <pc:chgData name="Henrike Melmert" userId="3b9004d22784902f" providerId="LiveId" clId="{28D09CBC-16B6-4D4A-B8EC-EF00548634D4}" dt="2025-02-18T08:57:04.071" v="0" actId="108"/>
        <pc:sldMkLst>
          <pc:docMk/>
          <pc:sldMk cId="0" sldId="257"/>
        </pc:sldMkLst>
        <pc:spChg chg="mod">
          <ac:chgData name="Henrike Melmert" userId="3b9004d22784902f" providerId="LiveId" clId="{28D09CBC-16B6-4D4A-B8EC-EF00548634D4}" dt="2025-02-18T08:57:04.071" v="0" actId="108"/>
          <ac:spMkLst>
            <pc:docMk/>
            <pc:sldMk cId="0" sldId="257"/>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963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2F2F2"/>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2F2F2">
              <a:alpha val="85000"/>
            </a:srgbClr>
          </a:solidFill>
          <a:ln/>
        </p:spPr>
        <p:txBody>
          <a:bodyPr/>
          <a:lstStyle/>
          <a:p>
            <a:endParaRPr lang="de-DE"/>
          </a:p>
        </p:txBody>
      </p:sp>
      <p:sp>
        <p:nvSpPr>
          <p:cNvPr id="4" name="Text 1"/>
          <p:cNvSpPr/>
          <p:nvPr/>
        </p:nvSpPr>
        <p:spPr>
          <a:xfrm>
            <a:off x="968693" y="1861185"/>
            <a:ext cx="6433423" cy="1452086"/>
          </a:xfrm>
          <a:prstGeom prst="rect">
            <a:avLst/>
          </a:prstGeom>
          <a:noFill/>
          <a:ln/>
        </p:spPr>
        <p:txBody>
          <a:bodyPr wrap="square" lIns="0" tIns="0" rIns="0" bIns="0" rtlCol="0" anchor="t"/>
          <a:lstStyle/>
          <a:p>
            <a:pPr marL="0" indent="0">
              <a:lnSpc>
                <a:spcPts val="5700"/>
              </a:lnSpc>
              <a:buNone/>
            </a:pPr>
            <a:r>
              <a:rPr lang="en-US" sz="4550" dirty="0">
                <a:solidFill>
                  <a:srgbClr val="38512F"/>
                </a:solidFill>
                <a:latin typeface="Lora" pitchFamily="34" charset="0"/>
                <a:ea typeface="Lora" pitchFamily="34" charset="-122"/>
                <a:cs typeface="Lora" pitchFamily="34" charset="-120"/>
              </a:rPr>
              <a:t>Pharma Uno Akademie: 
Speed Dating Event</a:t>
            </a:r>
            <a:endParaRPr lang="en-US" sz="4550" dirty="0"/>
          </a:p>
        </p:txBody>
      </p:sp>
      <p:sp>
        <p:nvSpPr>
          <p:cNvPr id="5" name="Text 2"/>
          <p:cNvSpPr/>
          <p:nvPr/>
        </p:nvSpPr>
        <p:spPr>
          <a:xfrm>
            <a:off x="968693" y="3683556"/>
            <a:ext cx="12692896" cy="1975247"/>
          </a:xfrm>
          <a:prstGeom prst="rect">
            <a:avLst/>
          </a:prstGeom>
          <a:noFill/>
          <a:ln/>
        </p:spPr>
        <p:txBody>
          <a:bodyPr wrap="square" lIns="0" tIns="0" rIns="0" bIns="0" rtlCol="0" anchor="t"/>
          <a:lstStyle/>
          <a:p>
            <a:pPr marL="0" indent="0">
              <a:lnSpc>
                <a:spcPts val="3100"/>
              </a:lnSpc>
              <a:buNone/>
            </a:pPr>
            <a:r>
              <a:rPr lang="en-US" sz="1900" dirty="0">
                <a:solidFill>
                  <a:srgbClr val="3A3630"/>
                </a:solidFill>
                <a:latin typeface="Source Sans Pro" pitchFamily="34" charset="0"/>
                <a:ea typeface="Source Sans Pro" pitchFamily="34" charset="-122"/>
                <a:cs typeface="Source Sans Pro" pitchFamily="34" charset="-120"/>
              </a:rPr>
              <a:t>Die Pharma Uno Akademie veranstaltet ein innovatives Speed Dating Event, das junge Produktmanager und Agenturen im Pharmabereich zusammenbringt. Ziel ist es, gezielte Partnerschaften zu initiieren, Netzwerke aufzubauen und praktische Einblicke in die Zusammenarbeit zu gewinnen. Dieser Leitfaden beschreibt den Ablauf, die Vorbereitung für Teilnehmer und Agenturen sowie die Nachbereitung des Events, um allen Beteiligten ein erfolgreiches und gewinnbringendes Erlebnis zu ermöglichen.</a:t>
            </a:r>
            <a:endParaRPr lang="en-US" sz="1900" dirty="0"/>
          </a:p>
        </p:txBody>
      </p:sp>
      <p:sp>
        <p:nvSpPr>
          <p:cNvPr id="6" name="Shape 3"/>
          <p:cNvSpPr/>
          <p:nvPr/>
        </p:nvSpPr>
        <p:spPr>
          <a:xfrm>
            <a:off x="968693" y="5954911"/>
            <a:ext cx="394930" cy="394930"/>
          </a:xfrm>
          <a:prstGeom prst="roundRect">
            <a:avLst>
              <a:gd name="adj" fmla="val 23151155"/>
            </a:avLst>
          </a:prstGeom>
          <a:solidFill>
            <a:srgbClr val="8CCB1B"/>
          </a:solidFill>
          <a:ln w="7620">
            <a:solidFill>
              <a:srgbClr val="FFFFFF"/>
            </a:solidFill>
            <a:prstDash val="solid"/>
          </a:ln>
        </p:spPr>
        <p:txBody>
          <a:bodyPr/>
          <a:lstStyle/>
          <a:p>
            <a:endParaRPr lang="de-DE"/>
          </a:p>
        </p:txBody>
      </p:sp>
      <p:sp>
        <p:nvSpPr>
          <p:cNvPr id="7" name="Text 4"/>
          <p:cNvSpPr/>
          <p:nvPr/>
        </p:nvSpPr>
        <p:spPr>
          <a:xfrm>
            <a:off x="1098828" y="6103620"/>
            <a:ext cx="134541" cy="97512"/>
          </a:xfrm>
          <a:prstGeom prst="rect">
            <a:avLst/>
          </a:prstGeom>
          <a:noFill/>
          <a:ln/>
        </p:spPr>
        <p:txBody>
          <a:bodyPr wrap="none" lIns="0" tIns="0" rIns="0" bIns="0" rtlCol="0" anchor="t"/>
          <a:lstStyle/>
          <a:p>
            <a:pPr marL="0" indent="0" algn="ctr">
              <a:lnSpc>
                <a:spcPts val="750"/>
              </a:lnSpc>
              <a:buNone/>
            </a:pPr>
            <a:r>
              <a:rPr lang="en-US" sz="750" dirty="0">
                <a:solidFill>
                  <a:srgbClr val="3C3838"/>
                </a:solidFill>
                <a:latin typeface="Source Sans Pro Medium" pitchFamily="34" charset="0"/>
                <a:ea typeface="Source Sans Pro Medium" pitchFamily="34" charset="-122"/>
                <a:cs typeface="Source Sans Pro Medium" pitchFamily="34" charset="-120"/>
              </a:rPr>
              <a:t>HM</a:t>
            </a:r>
            <a:endParaRPr lang="en-US" sz="750" dirty="0"/>
          </a:p>
        </p:txBody>
      </p:sp>
      <p:sp>
        <p:nvSpPr>
          <p:cNvPr id="8" name="Text 5"/>
          <p:cNvSpPr/>
          <p:nvPr/>
        </p:nvSpPr>
        <p:spPr>
          <a:xfrm>
            <a:off x="1486972" y="5936456"/>
            <a:ext cx="2679978" cy="431959"/>
          </a:xfrm>
          <a:prstGeom prst="rect">
            <a:avLst/>
          </a:prstGeom>
          <a:noFill/>
          <a:ln/>
        </p:spPr>
        <p:txBody>
          <a:bodyPr wrap="none" lIns="0" tIns="0" rIns="0" bIns="0" rtlCol="0" anchor="t"/>
          <a:lstStyle/>
          <a:p>
            <a:pPr marL="0" indent="0" algn="l">
              <a:lnSpc>
                <a:spcPts val="3400"/>
              </a:lnSpc>
              <a:buNone/>
            </a:pPr>
            <a:r>
              <a:rPr lang="en-US" sz="2400" b="1" dirty="0">
                <a:solidFill>
                  <a:srgbClr val="3A3630"/>
                </a:solidFill>
                <a:latin typeface="Source Sans Pro Bold" pitchFamily="34" charset="0"/>
                <a:ea typeface="Source Sans Pro Bold" pitchFamily="34" charset="-122"/>
                <a:cs typeface="Source Sans Pro Bold" pitchFamily="34" charset="-120"/>
              </a:rPr>
              <a:t>by Henrike  Melmert</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968693" y="1268611"/>
            <a:ext cx="11556563" cy="726043"/>
          </a:xfrm>
          <a:prstGeom prst="rect">
            <a:avLst/>
          </a:prstGeom>
          <a:noFill/>
          <a:ln/>
        </p:spPr>
        <p:txBody>
          <a:bodyPr wrap="none" lIns="0" tIns="0" rIns="0" bIns="0" rtlCol="0" anchor="t"/>
          <a:lstStyle/>
          <a:p>
            <a:pPr>
              <a:lnSpc>
                <a:spcPts val="5700"/>
              </a:lnSpc>
            </a:pPr>
            <a:r>
              <a:rPr lang="en-US" sz="4550" dirty="0">
                <a:solidFill>
                  <a:srgbClr val="38512F"/>
                </a:solidFill>
                <a:latin typeface="Lora" pitchFamily="34" charset="0"/>
              </a:rPr>
              <a:t>Ziele und Vorteile des Speed Dating Events</a:t>
            </a:r>
          </a:p>
        </p:txBody>
      </p:sp>
      <p:sp>
        <p:nvSpPr>
          <p:cNvPr id="3" name="Shape 1"/>
          <p:cNvSpPr/>
          <p:nvPr/>
        </p:nvSpPr>
        <p:spPr>
          <a:xfrm>
            <a:off x="968693" y="2766060"/>
            <a:ext cx="431959" cy="431959"/>
          </a:xfrm>
          <a:prstGeom prst="roundRect">
            <a:avLst>
              <a:gd name="adj" fmla="val 8573"/>
            </a:avLst>
          </a:prstGeom>
          <a:solidFill>
            <a:srgbClr val="F3E7D4"/>
          </a:solidFill>
          <a:ln/>
        </p:spPr>
        <p:txBody>
          <a:bodyPr/>
          <a:lstStyle/>
          <a:p>
            <a:endParaRPr lang="de-DE"/>
          </a:p>
        </p:txBody>
      </p:sp>
      <p:sp>
        <p:nvSpPr>
          <p:cNvPr id="4" name="Text 2"/>
          <p:cNvSpPr/>
          <p:nvPr/>
        </p:nvSpPr>
        <p:spPr>
          <a:xfrm>
            <a:off x="1647468" y="2766060"/>
            <a:ext cx="2904530" cy="363141"/>
          </a:xfrm>
          <a:prstGeom prst="rect">
            <a:avLst/>
          </a:prstGeom>
          <a:noFill/>
          <a:ln/>
        </p:spPr>
        <p:txBody>
          <a:bodyPr wrap="none" lIns="0" tIns="0" rIns="0" bIns="0" rtlCol="0" anchor="t"/>
          <a:lstStyle/>
          <a:p>
            <a:pPr marL="0" indent="0">
              <a:lnSpc>
                <a:spcPts val="2850"/>
              </a:lnSpc>
              <a:buNone/>
            </a:pPr>
            <a:r>
              <a:rPr lang="en-US" sz="2250" dirty="0">
                <a:solidFill>
                  <a:srgbClr val="3A3630"/>
                </a:solidFill>
                <a:latin typeface="Lora" pitchFamily="34" charset="0"/>
                <a:ea typeface="Lora" pitchFamily="34" charset="-122"/>
                <a:cs typeface="Lora" pitchFamily="34" charset="-120"/>
              </a:rPr>
              <a:t>Netzwerkaufbau</a:t>
            </a:r>
            <a:endParaRPr lang="en-US" sz="2250" dirty="0"/>
          </a:p>
        </p:txBody>
      </p:sp>
      <p:sp>
        <p:nvSpPr>
          <p:cNvPr id="5" name="Text 3"/>
          <p:cNvSpPr/>
          <p:nvPr/>
        </p:nvSpPr>
        <p:spPr>
          <a:xfrm>
            <a:off x="1647468" y="3277314"/>
            <a:ext cx="5544264" cy="1185148"/>
          </a:xfrm>
          <a:prstGeom prst="rect">
            <a:avLst/>
          </a:prstGeom>
          <a:noFill/>
          <a:ln/>
        </p:spPr>
        <p:txBody>
          <a:bodyPr wrap="square" lIns="0" tIns="0" rIns="0" bIns="0" rtlCol="0" anchor="t"/>
          <a:lstStyle/>
          <a:p>
            <a:pPr marL="0" indent="0">
              <a:lnSpc>
                <a:spcPts val="3100"/>
              </a:lnSpc>
              <a:buNone/>
            </a:pPr>
            <a:r>
              <a:rPr lang="en-US" sz="1900" dirty="0">
                <a:solidFill>
                  <a:srgbClr val="3A3630"/>
                </a:solidFill>
                <a:latin typeface="Source Sans Pro" pitchFamily="34" charset="0"/>
                <a:ea typeface="Source Sans Pro" pitchFamily="34" charset="-122"/>
                <a:cs typeface="Source Sans Pro" pitchFamily="34" charset="-120"/>
              </a:rPr>
              <a:t>Schaffung einer Plattform für junge Produktmanager, um wertvolle Kontakte in der Pharmabranche zu knüpfen.</a:t>
            </a:r>
            <a:endParaRPr lang="en-US" sz="1900" dirty="0"/>
          </a:p>
        </p:txBody>
      </p:sp>
      <p:sp>
        <p:nvSpPr>
          <p:cNvPr id="6" name="Shape 4"/>
          <p:cNvSpPr/>
          <p:nvPr/>
        </p:nvSpPr>
        <p:spPr>
          <a:xfrm>
            <a:off x="7438549" y="2766060"/>
            <a:ext cx="431959" cy="431959"/>
          </a:xfrm>
          <a:prstGeom prst="roundRect">
            <a:avLst>
              <a:gd name="adj" fmla="val 8573"/>
            </a:avLst>
          </a:prstGeom>
          <a:solidFill>
            <a:srgbClr val="F3E7D4"/>
          </a:solidFill>
          <a:ln/>
        </p:spPr>
        <p:txBody>
          <a:bodyPr/>
          <a:lstStyle/>
          <a:p>
            <a:endParaRPr lang="de-DE"/>
          </a:p>
        </p:txBody>
      </p:sp>
      <p:sp>
        <p:nvSpPr>
          <p:cNvPr id="7" name="Text 5"/>
          <p:cNvSpPr/>
          <p:nvPr/>
        </p:nvSpPr>
        <p:spPr>
          <a:xfrm>
            <a:off x="8117324" y="2766060"/>
            <a:ext cx="3494603" cy="363141"/>
          </a:xfrm>
          <a:prstGeom prst="rect">
            <a:avLst/>
          </a:prstGeom>
          <a:noFill/>
          <a:ln/>
        </p:spPr>
        <p:txBody>
          <a:bodyPr wrap="none" lIns="0" tIns="0" rIns="0" bIns="0" rtlCol="0" anchor="t"/>
          <a:lstStyle/>
          <a:p>
            <a:pPr marL="0" indent="0">
              <a:lnSpc>
                <a:spcPts val="2850"/>
              </a:lnSpc>
              <a:buNone/>
            </a:pPr>
            <a:r>
              <a:rPr lang="en-US" sz="2250" dirty="0">
                <a:solidFill>
                  <a:srgbClr val="3A3630"/>
                </a:solidFill>
                <a:latin typeface="Lora" pitchFamily="34" charset="0"/>
                <a:ea typeface="Lora" pitchFamily="34" charset="-122"/>
                <a:cs typeface="Lora" pitchFamily="34" charset="-120"/>
              </a:rPr>
              <a:t>Partnerschaften initiieren</a:t>
            </a:r>
            <a:endParaRPr lang="en-US" sz="2250" dirty="0"/>
          </a:p>
        </p:txBody>
      </p:sp>
      <p:sp>
        <p:nvSpPr>
          <p:cNvPr id="8" name="Text 6"/>
          <p:cNvSpPr/>
          <p:nvPr/>
        </p:nvSpPr>
        <p:spPr>
          <a:xfrm>
            <a:off x="8117324" y="3277314"/>
            <a:ext cx="5544264" cy="790099"/>
          </a:xfrm>
          <a:prstGeom prst="rect">
            <a:avLst/>
          </a:prstGeom>
          <a:noFill/>
          <a:ln/>
        </p:spPr>
        <p:txBody>
          <a:bodyPr wrap="square" lIns="0" tIns="0" rIns="0" bIns="0" rtlCol="0" anchor="t"/>
          <a:lstStyle/>
          <a:p>
            <a:pPr marL="0" indent="0">
              <a:lnSpc>
                <a:spcPts val="3100"/>
              </a:lnSpc>
              <a:buNone/>
            </a:pPr>
            <a:r>
              <a:rPr lang="en-US" sz="1900" dirty="0">
                <a:solidFill>
                  <a:srgbClr val="3A3630"/>
                </a:solidFill>
                <a:latin typeface="Source Sans Pro" pitchFamily="34" charset="0"/>
                <a:ea typeface="Source Sans Pro" pitchFamily="34" charset="-122"/>
                <a:cs typeface="Source Sans Pro" pitchFamily="34" charset="-120"/>
              </a:rPr>
              <a:t>Ermöglichung gezielter Zusammenarbeit zwischen Produktmanagern und spezialisierten Agenturen.</a:t>
            </a:r>
            <a:endParaRPr lang="en-US" sz="1900" dirty="0"/>
          </a:p>
        </p:txBody>
      </p:sp>
      <p:sp>
        <p:nvSpPr>
          <p:cNvPr id="9" name="Shape 7"/>
          <p:cNvSpPr/>
          <p:nvPr/>
        </p:nvSpPr>
        <p:spPr>
          <a:xfrm>
            <a:off x="968693" y="4986933"/>
            <a:ext cx="431959" cy="431959"/>
          </a:xfrm>
          <a:prstGeom prst="roundRect">
            <a:avLst>
              <a:gd name="adj" fmla="val 8573"/>
            </a:avLst>
          </a:prstGeom>
          <a:solidFill>
            <a:srgbClr val="F3E7D4"/>
          </a:solidFill>
          <a:ln/>
        </p:spPr>
        <p:txBody>
          <a:bodyPr/>
          <a:lstStyle/>
          <a:p>
            <a:endParaRPr lang="de-DE"/>
          </a:p>
        </p:txBody>
      </p:sp>
      <p:sp>
        <p:nvSpPr>
          <p:cNvPr id="10" name="Text 8"/>
          <p:cNvSpPr/>
          <p:nvPr/>
        </p:nvSpPr>
        <p:spPr>
          <a:xfrm>
            <a:off x="1647468" y="4986933"/>
            <a:ext cx="3422333" cy="363141"/>
          </a:xfrm>
          <a:prstGeom prst="rect">
            <a:avLst/>
          </a:prstGeom>
          <a:noFill/>
          <a:ln/>
        </p:spPr>
        <p:txBody>
          <a:bodyPr wrap="none" lIns="0" tIns="0" rIns="0" bIns="0" rtlCol="0" anchor="t"/>
          <a:lstStyle/>
          <a:p>
            <a:pPr marL="0" indent="0">
              <a:lnSpc>
                <a:spcPts val="2850"/>
              </a:lnSpc>
              <a:buNone/>
            </a:pPr>
            <a:r>
              <a:rPr lang="en-US" sz="2250" dirty="0">
                <a:solidFill>
                  <a:srgbClr val="3A3630"/>
                </a:solidFill>
                <a:latin typeface="Lora" pitchFamily="34" charset="0"/>
                <a:ea typeface="Lora" pitchFamily="34" charset="-122"/>
                <a:cs typeface="Lora" pitchFamily="34" charset="-120"/>
              </a:rPr>
              <a:t>Praxiseinblicke gewinnen</a:t>
            </a:r>
            <a:endParaRPr lang="en-US" sz="2250" dirty="0"/>
          </a:p>
        </p:txBody>
      </p:sp>
      <p:sp>
        <p:nvSpPr>
          <p:cNvPr id="11" name="Text 9"/>
          <p:cNvSpPr/>
          <p:nvPr/>
        </p:nvSpPr>
        <p:spPr>
          <a:xfrm>
            <a:off x="1647468" y="5498187"/>
            <a:ext cx="5544264" cy="790099"/>
          </a:xfrm>
          <a:prstGeom prst="rect">
            <a:avLst/>
          </a:prstGeom>
          <a:noFill/>
          <a:ln/>
        </p:spPr>
        <p:txBody>
          <a:bodyPr wrap="square" lIns="0" tIns="0" rIns="0" bIns="0" rtlCol="0" anchor="t"/>
          <a:lstStyle/>
          <a:p>
            <a:pPr marL="0" indent="0">
              <a:lnSpc>
                <a:spcPts val="3100"/>
              </a:lnSpc>
              <a:buNone/>
            </a:pPr>
            <a:r>
              <a:rPr lang="en-US" sz="1900" dirty="0">
                <a:solidFill>
                  <a:srgbClr val="3A3630"/>
                </a:solidFill>
                <a:latin typeface="Source Sans Pro" pitchFamily="34" charset="0"/>
                <a:ea typeface="Source Sans Pro" pitchFamily="34" charset="-122"/>
                <a:cs typeface="Source Sans Pro" pitchFamily="34" charset="-120"/>
              </a:rPr>
              <a:t>Vermittlung praktischer Erfahrungen in der Agenturzusammenarbeit für Nachwuchskräfte.</a:t>
            </a:r>
            <a:endParaRPr lang="en-US" sz="1900" dirty="0"/>
          </a:p>
        </p:txBody>
      </p:sp>
      <p:sp>
        <p:nvSpPr>
          <p:cNvPr id="12" name="Shape 10"/>
          <p:cNvSpPr/>
          <p:nvPr/>
        </p:nvSpPr>
        <p:spPr>
          <a:xfrm>
            <a:off x="7438549" y="4986933"/>
            <a:ext cx="431959" cy="431959"/>
          </a:xfrm>
          <a:prstGeom prst="roundRect">
            <a:avLst>
              <a:gd name="adj" fmla="val 8573"/>
            </a:avLst>
          </a:prstGeom>
          <a:solidFill>
            <a:srgbClr val="F3E7D4"/>
          </a:solidFill>
          <a:ln/>
        </p:spPr>
        <p:txBody>
          <a:bodyPr/>
          <a:lstStyle/>
          <a:p>
            <a:endParaRPr lang="de-DE"/>
          </a:p>
        </p:txBody>
      </p:sp>
      <p:sp>
        <p:nvSpPr>
          <p:cNvPr id="13" name="Text 11"/>
          <p:cNvSpPr/>
          <p:nvPr/>
        </p:nvSpPr>
        <p:spPr>
          <a:xfrm>
            <a:off x="8117324" y="4986933"/>
            <a:ext cx="2904530" cy="363141"/>
          </a:xfrm>
          <a:prstGeom prst="rect">
            <a:avLst/>
          </a:prstGeom>
          <a:noFill/>
          <a:ln/>
        </p:spPr>
        <p:txBody>
          <a:bodyPr wrap="none" lIns="0" tIns="0" rIns="0" bIns="0" rtlCol="0" anchor="t"/>
          <a:lstStyle/>
          <a:p>
            <a:pPr marL="0" indent="0">
              <a:lnSpc>
                <a:spcPts val="2850"/>
              </a:lnSpc>
              <a:buNone/>
            </a:pPr>
            <a:r>
              <a:rPr lang="en-US" sz="2250" dirty="0">
                <a:solidFill>
                  <a:srgbClr val="3A3630"/>
                </a:solidFill>
                <a:latin typeface="Lora" pitchFamily="34" charset="0"/>
                <a:ea typeface="Lora" pitchFamily="34" charset="-122"/>
                <a:cs typeface="Lora" pitchFamily="34" charset="-120"/>
              </a:rPr>
              <a:t>Innovation fördern</a:t>
            </a:r>
            <a:endParaRPr lang="en-US" sz="2250" dirty="0"/>
          </a:p>
        </p:txBody>
      </p:sp>
      <p:sp>
        <p:nvSpPr>
          <p:cNvPr id="14" name="Text 12"/>
          <p:cNvSpPr/>
          <p:nvPr/>
        </p:nvSpPr>
        <p:spPr>
          <a:xfrm>
            <a:off x="8117324" y="5498187"/>
            <a:ext cx="5544264" cy="790099"/>
          </a:xfrm>
          <a:prstGeom prst="rect">
            <a:avLst/>
          </a:prstGeom>
          <a:noFill/>
          <a:ln/>
        </p:spPr>
        <p:txBody>
          <a:bodyPr wrap="square" lIns="0" tIns="0" rIns="0" bIns="0" rtlCol="0" anchor="t"/>
          <a:lstStyle/>
          <a:p>
            <a:pPr marL="0" indent="0">
              <a:lnSpc>
                <a:spcPts val="3100"/>
              </a:lnSpc>
              <a:buNone/>
            </a:pPr>
            <a:r>
              <a:rPr lang="en-US" sz="1900" dirty="0">
                <a:solidFill>
                  <a:srgbClr val="3A3630"/>
                </a:solidFill>
                <a:latin typeface="Source Sans Pro" pitchFamily="34" charset="0"/>
                <a:ea typeface="Source Sans Pro" pitchFamily="34" charset="-122"/>
                <a:cs typeface="Source Sans Pro" pitchFamily="34" charset="-120"/>
              </a:rPr>
              <a:t>Inspiration für neue Marketingansätze und technische Lösungen im Pharmabereich.</a:t>
            </a:r>
            <a:endParaRPr lang="en-US" sz="1900" dirty="0"/>
          </a:p>
        </p:txBody>
      </p:sp>
      <p:sp>
        <p:nvSpPr>
          <p:cNvPr id="15" name="Text 13"/>
          <p:cNvSpPr/>
          <p:nvPr/>
        </p:nvSpPr>
        <p:spPr>
          <a:xfrm>
            <a:off x="968693" y="6565940"/>
            <a:ext cx="12692896" cy="395049"/>
          </a:xfrm>
          <a:prstGeom prst="rect">
            <a:avLst/>
          </a:prstGeom>
          <a:noFill/>
          <a:ln/>
        </p:spPr>
        <p:txBody>
          <a:bodyPr wrap="none" lIns="0" tIns="0" rIns="0" bIns="0" rtlCol="0" anchor="t"/>
          <a:lstStyle/>
          <a:p>
            <a:pPr marL="0" indent="0">
              <a:lnSpc>
                <a:spcPts val="3100"/>
              </a:lnSpc>
              <a:buNone/>
            </a:pPr>
            <a:r>
              <a:rPr lang="en-US" sz="1900" dirty="0">
                <a:solidFill>
                  <a:srgbClr val="3A3630"/>
                </a:solidFill>
                <a:latin typeface="Source Sans Pro" pitchFamily="34" charset="0"/>
                <a:ea typeface="Source Sans Pro" pitchFamily="34" charset="-122"/>
                <a:cs typeface="Source Sans Pro" pitchFamily="34" charset="-120"/>
              </a:rPr>
              <a:t>Durch dieses Format werden effizient Synergien geschaffen und der Wissenstransfer in der Branche gefördert.</a:t>
            </a:r>
            <a:endParaRPr lang="en-US" sz="1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968693" y="639723"/>
            <a:ext cx="7985641" cy="684252"/>
          </a:xfrm>
          <a:prstGeom prst="rect">
            <a:avLst/>
          </a:prstGeom>
          <a:noFill/>
          <a:ln/>
        </p:spPr>
        <p:txBody>
          <a:bodyPr wrap="none" lIns="0" tIns="0" rIns="0" bIns="0" rtlCol="0" anchor="t"/>
          <a:lstStyle/>
          <a:p>
            <a:pPr marL="0" indent="0">
              <a:lnSpc>
                <a:spcPts val="5350"/>
              </a:lnSpc>
              <a:buNone/>
            </a:pPr>
            <a:r>
              <a:rPr lang="en-US" sz="4300" dirty="0">
                <a:solidFill>
                  <a:srgbClr val="38512F"/>
                </a:solidFill>
                <a:latin typeface="Lora" pitchFamily="34" charset="0"/>
                <a:ea typeface="Lora" pitchFamily="34" charset="-122"/>
                <a:cs typeface="Lora" pitchFamily="34" charset="-120"/>
              </a:rPr>
              <a:t>Ablauf des Speed Dating Events</a:t>
            </a:r>
            <a:endParaRPr lang="en-US" sz="4300" dirty="0"/>
          </a:p>
        </p:txBody>
      </p:sp>
      <p:sp>
        <p:nvSpPr>
          <p:cNvPr id="3" name="Shape 1"/>
          <p:cNvSpPr/>
          <p:nvPr/>
        </p:nvSpPr>
        <p:spPr>
          <a:xfrm>
            <a:off x="1302425" y="1789271"/>
            <a:ext cx="30480" cy="5166955"/>
          </a:xfrm>
          <a:prstGeom prst="roundRect">
            <a:avLst>
              <a:gd name="adj" fmla="val 114503"/>
            </a:avLst>
          </a:prstGeom>
          <a:solidFill>
            <a:srgbClr val="D9CDBA"/>
          </a:solidFill>
          <a:ln/>
        </p:spPr>
        <p:txBody>
          <a:bodyPr/>
          <a:lstStyle/>
          <a:p>
            <a:endParaRPr lang="de-DE"/>
          </a:p>
        </p:txBody>
      </p:sp>
      <p:sp>
        <p:nvSpPr>
          <p:cNvPr id="4" name="Shape 2"/>
          <p:cNvSpPr/>
          <p:nvPr/>
        </p:nvSpPr>
        <p:spPr>
          <a:xfrm>
            <a:off x="1548884" y="2297430"/>
            <a:ext cx="814268" cy="30480"/>
          </a:xfrm>
          <a:prstGeom prst="roundRect">
            <a:avLst>
              <a:gd name="adj" fmla="val 114503"/>
            </a:avLst>
          </a:prstGeom>
          <a:solidFill>
            <a:srgbClr val="D9CDBA"/>
          </a:solidFill>
          <a:ln/>
        </p:spPr>
        <p:txBody>
          <a:bodyPr/>
          <a:lstStyle/>
          <a:p>
            <a:endParaRPr lang="de-DE"/>
          </a:p>
        </p:txBody>
      </p:sp>
      <p:sp>
        <p:nvSpPr>
          <p:cNvPr id="5" name="Shape 3"/>
          <p:cNvSpPr/>
          <p:nvPr/>
        </p:nvSpPr>
        <p:spPr>
          <a:xfrm>
            <a:off x="1055965" y="2050971"/>
            <a:ext cx="523399" cy="523399"/>
          </a:xfrm>
          <a:prstGeom prst="roundRect">
            <a:avLst>
              <a:gd name="adj" fmla="val 6668"/>
            </a:avLst>
          </a:prstGeom>
          <a:solidFill>
            <a:srgbClr val="F3E7D4"/>
          </a:solidFill>
          <a:ln/>
        </p:spPr>
        <p:txBody>
          <a:bodyPr/>
          <a:lstStyle/>
          <a:p>
            <a:endParaRPr lang="de-DE"/>
          </a:p>
        </p:txBody>
      </p:sp>
      <p:sp>
        <p:nvSpPr>
          <p:cNvPr id="6" name="Text 4"/>
          <p:cNvSpPr/>
          <p:nvPr/>
        </p:nvSpPr>
        <p:spPr>
          <a:xfrm>
            <a:off x="1257895" y="2148364"/>
            <a:ext cx="119539" cy="328493"/>
          </a:xfrm>
          <a:prstGeom prst="rect">
            <a:avLst/>
          </a:prstGeom>
          <a:noFill/>
          <a:ln/>
        </p:spPr>
        <p:txBody>
          <a:bodyPr wrap="none" lIns="0" tIns="0" rIns="0" bIns="0" rtlCol="0" anchor="t"/>
          <a:lstStyle/>
          <a:p>
            <a:pPr marL="0" indent="0" algn="ctr">
              <a:lnSpc>
                <a:spcPts val="2550"/>
              </a:lnSpc>
              <a:buNone/>
            </a:pPr>
            <a:r>
              <a:rPr lang="en-US" sz="2550" dirty="0">
                <a:solidFill>
                  <a:srgbClr val="3A3630"/>
                </a:solidFill>
                <a:latin typeface="Lora" pitchFamily="34" charset="0"/>
                <a:ea typeface="Lora" pitchFamily="34" charset="-122"/>
                <a:cs typeface="Lora" pitchFamily="34" charset="-120"/>
              </a:rPr>
              <a:t>1</a:t>
            </a:r>
            <a:endParaRPr lang="en-US" sz="2550" dirty="0"/>
          </a:p>
        </p:txBody>
      </p:sp>
      <p:sp>
        <p:nvSpPr>
          <p:cNvPr id="7" name="Text 5"/>
          <p:cNvSpPr/>
          <p:nvPr/>
        </p:nvSpPr>
        <p:spPr>
          <a:xfrm>
            <a:off x="2597229" y="2021919"/>
            <a:ext cx="5117068" cy="342067"/>
          </a:xfrm>
          <a:prstGeom prst="rect">
            <a:avLst/>
          </a:prstGeom>
          <a:noFill/>
          <a:ln/>
        </p:spPr>
        <p:txBody>
          <a:bodyPr wrap="none" lIns="0" tIns="0" rIns="0" bIns="0" rtlCol="0" anchor="t"/>
          <a:lstStyle/>
          <a:p>
            <a:pPr marL="0" indent="0" algn="l">
              <a:lnSpc>
                <a:spcPts val="2650"/>
              </a:lnSpc>
              <a:buNone/>
            </a:pPr>
            <a:r>
              <a:rPr lang="en-US" sz="2150" dirty="0">
                <a:solidFill>
                  <a:srgbClr val="3A3630"/>
                </a:solidFill>
                <a:latin typeface="Lora" pitchFamily="34" charset="0"/>
                <a:ea typeface="Lora" pitchFamily="34" charset="-122"/>
                <a:cs typeface="Lora" pitchFamily="34" charset="-120"/>
              </a:rPr>
              <a:t>Begrüßung und Einführung (15 Minuten)</a:t>
            </a:r>
            <a:endParaRPr lang="en-US" sz="2150" dirty="0"/>
          </a:p>
        </p:txBody>
      </p:sp>
      <p:sp>
        <p:nvSpPr>
          <p:cNvPr id="8" name="Text 6"/>
          <p:cNvSpPr/>
          <p:nvPr/>
        </p:nvSpPr>
        <p:spPr>
          <a:xfrm>
            <a:off x="2597229" y="2503527"/>
            <a:ext cx="11064359" cy="372189"/>
          </a:xfrm>
          <a:prstGeom prst="rect">
            <a:avLst/>
          </a:prstGeom>
          <a:noFill/>
          <a:ln/>
        </p:spPr>
        <p:txBody>
          <a:bodyPr wrap="none" lIns="0" tIns="0" rIns="0" bIns="0" rtlCol="0" anchor="t"/>
          <a:lstStyle/>
          <a:p>
            <a:pPr marL="0" indent="0" algn="l">
              <a:lnSpc>
                <a:spcPts val="2900"/>
              </a:lnSpc>
              <a:buNone/>
            </a:pPr>
            <a:r>
              <a:rPr lang="en-US" sz="1800" dirty="0">
                <a:solidFill>
                  <a:srgbClr val="3A3630"/>
                </a:solidFill>
                <a:latin typeface="Source Sans Pro" pitchFamily="34" charset="0"/>
                <a:ea typeface="Source Sans Pro" pitchFamily="34" charset="-122"/>
                <a:cs typeface="Source Sans Pro" pitchFamily="34" charset="-120"/>
              </a:rPr>
              <a:t>Vorstellung der Agenturen und Produktmanager. Erläuterung des Ablaufs und der Ziele des Speed Datings.</a:t>
            </a:r>
            <a:endParaRPr lang="en-US" sz="1800" dirty="0"/>
          </a:p>
        </p:txBody>
      </p:sp>
      <p:sp>
        <p:nvSpPr>
          <p:cNvPr id="9" name="Shape 7"/>
          <p:cNvSpPr/>
          <p:nvPr/>
        </p:nvSpPr>
        <p:spPr>
          <a:xfrm>
            <a:off x="1548884" y="3849172"/>
            <a:ext cx="814268" cy="30480"/>
          </a:xfrm>
          <a:prstGeom prst="roundRect">
            <a:avLst>
              <a:gd name="adj" fmla="val 114503"/>
            </a:avLst>
          </a:prstGeom>
          <a:solidFill>
            <a:srgbClr val="D9CDBA"/>
          </a:solidFill>
          <a:ln/>
        </p:spPr>
        <p:txBody>
          <a:bodyPr/>
          <a:lstStyle/>
          <a:p>
            <a:endParaRPr lang="de-DE"/>
          </a:p>
        </p:txBody>
      </p:sp>
      <p:sp>
        <p:nvSpPr>
          <p:cNvPr id="10" name="Shape 8"/>
          <p:cNvSpPr/>
          <p:nvPr/>
        </p:nvSpPr>
        <p:spPr>
          <a:xfrm>
            <a:off x="1055965" y="3602712"/>
            <a:ext cx="523399" cy="523399"/>
          </a:xfrm>
          <a:prstGeom prst="roundRect">
            <a:avLst>
              <a:gd name="adj" fmla="val 6668"/>
            </a:avLst>
          </a:prstGeom>
          <a:solidFill>
            <a:srgbClr val="F3E7D4"/>
          </a:solidFill>
          <a:ln/>
        </p:spPr>
        <p:txBody>
          <a:bodyPr/>
          <a:lstStyle/>
          <a:p>
            <a:endParaRPr lang="de-DE"/>
          </a:p>
        </p:txBody>
      </p:sp>
      <p:sp>
        <p:nvSpPr>
          <p:cNvPr id="11" name="Text 9"/>
          <p:cNvSpPr/>
          <p:nvPr/>
        </p:nvSpPr>
        <p:spPr>
          <a:xfrm>
            <a:off x="1229439" y="3700105"/>
            <a:ext cx="176451" cy="328493"/>
          </a:xfrm>
          <a:prstGeom prst="rect">
            <a:avLst/>
          </a:prstGeom>
          <a:noFill/>
          <a:ln/>
        </p:spPr>
        <p:txBody>
          <a:bodyPr wrap="none" lIns="0" tIns="0" rIns="0" bIns="0" rtlCol="0" anchor="t"/>
          <a:lstStyle/>
          <a:p>
            <a:pPr marL="0" indent="0" algn="ctr">
              <a:lnSpc>
                <a:spcPts val="2550"/>
              </a:lnSpc>
              <a:buNone/>
            </a:pPr>
            <a:r>
              <a:rPr lang="en-US" sz="2550" dirty="0">
                <a:solidFill>
                  <a:srgbClr val="3A3630"/>
                </a:solidFill>
                <a:latin typeface="Lora" pitchFamily="34" charset="0"/>
                <a:ea typeface="Lora" pitchFamily="34" charset="-122"/>
                <a:cs typeface="Lora" pitchFamily="34" charset="-120"/>
              </a:rPr>
              <a:t>2</a:t>
            </a:r>
            <a:endParaRPr lang="en-US" sz="2550" dirty="0"/>
          </a:p>
        </p:txBody>
      </p:sp>
      <p:sp>
        <p:nvSpPr>
          <p:cNvPr id="12" name="Text 10"/>
          <p:cNvSpPr/>
          <p:nvPr/>
        </p:nvSpPr>
        <p:spPr>
          <a:xfrm>
            <a:off x="2597229" y="3573661"/>
            <a:ext cx="5205651" cy="342067"/>
          </a:xfrm>
          <a:prstGeom prst="rect">
            <a:avLst/>
          </a:prstGeom>
          <a:noFill/>
          <a:ln/>
        </p:spPr>
        <p:txBody>
          <a:bodyPr wrap="none" lIns="0" tIns="0" rIns="0" bIns="0" rtlCol="0" anchor="t"/>
          <a:lstStyle/>
          <a:p>
            <a:pPr marL="0" indent="0" algn="l">
              <a:lnSpc>
                <a:spcPts val="2650"/>
              </a:lnSpc>
              <a:buNone/>
            </a:pPr>
            <a:r>
              <a:rPr lang="en-US" sz="2150" dirty="0">
                <a:solidFill>
                  <a:srgbClr val="3A3630"/>
                </a:solidFill>
                <a:latin typeface="Lora" pitchFamily="34" charset="0"/>
                <a:ea typeface="Lora" pitchFamily="34" charset="-122"/>
                <a:cs typeface="Lora" pitchFamily="34" charset="-120"/>
              </a:rPr>
              <a:t>Speed-Runden (5-10 Minuten pro Runde)</a:t>
            </a:r>
            <a:endParaRPr lang="en-US" sz="2150" dirty="0"/>
          </a:p>
        </p:txBody>
      </p:sp>
      <p:sp>
        <p:nvSpPr>
          <p:cNvPr id="13" name="Text 11"/>
          <p:cNvSpPr/>
          <p:nvPr/>
        </p:nvSpPr>
        <p:spPr>
          <a:xfrm>
            <a:off x="2597229" y="4055269"/>
            <a:ext cx="11064359" cy="744379"/>
          </a:xfrm>
          <a:prstGeom prst="rect">
            <a:avLst/>
          </a:prstGeom>
          <a:noFill/>
          <a:ln/>
        </p:spPr>
        <p:txBody>
          <a:bodyPr wrap="square" lIns="0" tIns="0" rIns="0" bIns="0" rtlCol="0" anchor="t"/>
          <a:lstStyle/>
          <a:p>
            <a:pPr marL="0" indent="0" algn="l">
              <a:lnSpc>
                <a:spcPts val="2900"/>
              </a:lnSpc>
              <a:buNone/>
            </a:pPr>
            <a:r>
              <a:rPr lang="en-US" sz="1800" dirty="0">
                <a:solidFill>
                  <a:srgbClr val="3A3630"/>
                </a:solidFill>
                <a:latin typeface="Source Sans Pro" pitchFamily="34" charset="0"/>
                <a:ea typeface="Source Sans Pro" pitchFamily="34" charset="-122"/>
                <a:cs typeface="Source Sans Pro" pitchFamily="34" charset="-120"/>
              </a:rPr>
              <a:t>Produktmanager werden jeweils mit einer Agentur zusammengeschaltet. Nach Ablauf der Zeit erfolgt ein Signal zum Wechsel in den nächsten Raum.</a:t>
            </a:r>
            <a:endParaRPr lang="en-US" sz="1800" dirty="0"/>
          </a:p>
        </p:txBody>
      </p:sp>
      <p:sp>
        <p:nvSpPr>
          <p:cNvPr id="14" name="Shape 12"/>
          <p:cNvSpPr/>
          <p:nvPr/>
        </p:nvSpPr>
        <p:spPr>
          <a:xfrm>
            <a:off x="1548884" y="5773103"/>
            <a:ext cx="814268" cy="30480"/>
          </a:xfrm>
          <a:prstGeom prst="roundRect">
            <a:avLst>
              <a:gd name="adj" fmla="val 114503"/>
            </a:avLst>
          </a:prstGeom>
          <a:solidFill>
            <a:srgbClr val="D9CDBA"/>
          </a:solidFill>
          <a:ln/>
        </p:spPr>
        <p:txBody>
          <a:bodyPr/>
          <a:lstStyle/>
          <a:p>
            <a:endParaRPr lang="de-DE"/>
          </a:p>
        </p:txBody>
      </p:sp>
      <p:sp>
        <p:nvSpPr>
          <p:cNvPr id="15" name="Shape 13"/>
          <p:cNvSpPr/>
          <p:nvPr/>
        </p:nvSpPr>
        <p:spPr>
          <a:xfrm>
            <a:off x="1055965" y="5526643"/>
            <a:ext cx="523399" cy="523399"/>
          </a:xfrm>
          <a:prstGeom prst="roundRect">
            <a:avLst>
              <a:gd name="adj" fmla="val 6668"/>
            </a:avLst>
          </a:prstGeom>
          <a:solidFill>
            <a:srgbClr val="F3E7D4"/>
          </a:solidFill>
          <a:ln/>
        </p:spPr>
        <p:txBody>
          <a:bodyPr/>
          <a:lstStyle/>
          <a:p>
            <a:endParaRPr lang="de-DE"/>
          </a:p>
        </p:txBody>
      </p:sp>
      <p:sp>
        <p:nvSpPr>
          <p:cNvPr id="16" name="Text 14"/>
          <p:cNvSpPr/>
          <p:nvPr/>
        </p:nvSpPr>
        <p:spPr>
          <a:xfrm>
            <a:off x="1226106" y="5624036"/>
            <a:ext cx="182999" cy="328493"/>
          </a:xfrm>
          <a:prstGeom prst="rect">
            <a:avLst/>
          </a:prstGeom>
          <a:noFill/>
          <a:ln/>
        </p:spPr>
        <p:txBody>
          <a:bodyPr wrap="none" lIns="0" tIns="0" rIns="0" bIns="0" rtlCol="0" anchor="t"/>
          <a:lstStyle/>
          <a:p>
            <a:pPr marL="0" indent="0" algn="ctr">
              <a:lnSpc>
                <a:spcPts val="2550"/>
              </a:lnSpc>
              <a:buNone/>
            </a:pPr>
            <a:r>
              <a:rPr lang="en-US" sz="2550" dirty="0">
                <a:solidFill>
                  <a:srgbClr val="3A3630"/>
                </a:solidFill>
                <a:latin typeface="Lora" pitchFamily="34" charset="0"/>
                <a:ea typeface="Lora" pitchFamily="34" charset="-122"/>
                <a:cs typeface="Lora" pitchFamily="34" charset="-120"/>
              </a:rPr>
              <a:t>3</a:t>
            </a:r>
            <a:endParaRPr lang="en-US" sz="2550" dirty="0"/>
          </a:p>
        </p:txBody>
      </p:sp>
      <p:sp>
        <p:nvSpPr>
          <p:cNvPr id="17" name="Text 15"/>
          <p:cNvSpPr/>
          <p:nvPr/>
        </p:nvSpPr>
        <p:spPr>
          <a:xfrm>
            <a:off x="2597229" y="5497592"/>
            <a:ext cx="5432465" cy="342067"/>
          </a:xfrm>
          <a:prstGeom prst="rect">
            <a:avLst/>
          </a:prstGeom>
          <a:noFill/>
          <a:ln/>
        </p:spPr>
        <p:txBody>
          <a:bodyPr wrap="none" lIns="0" tIns="0" rIns="0" bIns="0" rtlCol="0" anchor="t"/>
          <a:lstStyle/>
          <a:p>
            <a:pPr marL="0" indent="0" algn="l">
              <a:lnSpc>
                <a:spcPts val="2650"/>
              </a:lnSpc>
              <a:buNone/>
            </a:pPr>
            <a:r>
              <a:rPr lang="en-US" sz="2150" dirty="0">
                <a:solidFill>
                  <a:srgbClr val="3A3630"/>
                </a:solidFill>
                <a:latin typeface="Lora" pitchFamily="34" charset="0"/>
                <a:ea typeface="Lora" pitchFamily="34" charset="-122"/>
                <a:cs typeface="Lora" pitchFamily="34" charset="-120"/>
              </a:rPr>
              <a:t>Nachbereitung und Feedback (30 Minuten)</a:t>
            </a:r>
            <a:endParaRPr lang="en-US" sz="2150" dirty="0"/>
          </a:p>
        </p:txBody>
      </p:sp>
      <p:sp>
        <p:nvSpPr>
          <p:cNvPr id="18" name="Text 16"/>
          <p:cNvSpPr/>
          <p:nvPr/>
        </p:nvSpPr>
        <p:spPr>
          <a:xfrm>
            <a:off x="2597229" y="5979200"/>
            <a:ext cx="11064359" cy="744379"/>
          </a:xfrm>
          <a:prstGeom prst="rect">
            <a:avLst/>
          </a:prstGeom>
          <a:noFill/>
          <a:ln/>
        </p:spPr>
        <p:txBody>
          <a:bodyPr wrap="square" lIns="0" tIns="0" rIns="0" bIns="0" rtlCol="0" anchor="t"/>
          <a:lstStyle/>
          <a:p>
            <a:pPr marL="0" indent="0" algn="l">
              <a:lnSpc>
                <a:spcPts val="2900"/>
              </a:lnSpc>
              <a:buNone/>
            </a:pPr>
            <a:r>
              <a:rPr lang="en-US" sz="1800" dirty="0">
                <a:solidFill>
                  <a:srgbClr val="3A3630"/>
                </a:solidFill>
                <a:latin typeface="Source Sans Pro" pitchFamily="34" charset="0"/>
                <a:ea typeface="Source Sans Pro" pitchFamily="34" charset="-122"/>
                <a:cs typeface="Source Sans Pro" pitchFamily="34" charset="-120"/>
              </a:rPr>
              <a:t>Teilnehmer teilen ihre Eindrücke, diskutieren Lerneffekte und bewerten interessante Agenturen sowie Herausforderungen.</a:t>
            </a:r>
            <a:endParaRPr lang="en-US" sz="1800" dirty="0"/>
          </a:p>
        </p:txBody>
      </p:sp>
      <p:sp>
        <p:nvSpPr>
          <p:cNvPr id="19" name="Text 17"/>
          <p:cNvSpPr/>
          <p:nvPr/>
        </p:nvSpPr>
        <p:spPr>
          <a:xfrm>
            <a:off x="968693" y="7217926"/>
            <a:ext cx="12692896" cy="372189"/>
          </a:xfrm>
          <a:prstGeom prst="rect">
            <a:avLst/>
          </a:prstGeom>
          <a:noFill/>
          <a:ln/>
        </p:spPr>
        <p:txBody>
          <a:bodyPr wrap="none" lIns="0" tIns="0" rIns="0" bIns="0" rtlCol="0" anchor="t"/>
          <a:lstStyle/>
          <a:p>
            <a:pPr marL="0" indent="0">
              <a:lnSpc>
                <a:spcPts val="2900"/>
              </a:lnSpc>
              <a:buNone/>
            </a:pPr>
            <a:r>
              <a:rPr lang="en-US" sz="1800" dirty="0">
                <a:solidFill>
                  <a:srgbClr val="3A3630"/>
                </a:solidFill>
                <a:latin typeface="Source Sans Pro" pitchFamily="34" charset="0"/>
                <a:ea typeface="Source Sans Pro" pitchFamily="34" charset="-122"/>
                <a:cs typeface="Source Sans Pro" pitchFamily="34" charset="-120"/>
              </a:rPr>
              <a:t>Dieser strukturierte Ablauf gewährleistet einen effizienten und zielgerichteten Austausch zwischen allen Beteiligten.</a:t>
            </a:r>
            <a:endParaRPr lang="en-US"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968693" y="1317427"/>
            <a:ext cx="9203769" cy="726043"/>
          </a:xfrm>
          <a:prstGeom prst="rect">
            <a:avLst/>
          </a:prstGeom>
          <a:noFill/>
          <a:ln/>
        </p:spPr>
        <p:txBody>
          <a:bodyPr wrap="none" lIns="0" tIns="0" rIns="0" bIns="0" rtlCol="0" anchor="t"/>
          <a:lstStyle/>
          <a:p>
            <a:pPr marL="0" indent="0">
              <a:lnSpc>
                <a:spcPts val="5700"/>
              </a:lnSpc>
              <a:buNone/>
            </a:pPr>
            <a:r>
              <a:rPr lang="en-US" sz="4550" dirty="0">
                <a:solidFill>
                  <a:srgbClr val="38512F"/>
                </a:solidFill>
                <a:latin typeface="Lora" pitchFamily="34" charset="0"/>
                <a:ea typeface="Lora" pitchFamily="34" charset="-122"/>
                <a:cs typeface="Lora" pitchFamily="34" charset="-120"/>
              </a:rPr>
              <a:t>Vorbereitung für Produktmanager</a:t>
            </a:r>
            <a:endParaRPr lang="en-US" sz="4550" dirty="0"/>
          </a:p>
        </p:txBody>
      </p:sp>
      <p:sp>
        <p:nvSpPr>
          <p:cNvPr id="3" name="Text 1"/>
          <p:cNvSpPr/>
          <p:nvPr/>
        </p:nvSpPr>
        <p:spPr>
          <a:xfrm>
            <a:off x="968693" y="2660571"/>
            <a:ext cx="2904530" cy="363141"/>
          </a:xfrm>
          <a:prstGeom prst="rect">
            <a:avLst/>
          </a:prstGeom>
          <a:noFill/>
          <a:ln/>
        </p:spPr>
        <p:txBody>
          <a:bodyPr wrap="none" lIns="0" tIns="0" rIns="0" bIns="0" rtlCol="0" anchor="t"/>
          <a:lstStyle/>
          <a:p>
            <a:pPr marL="0" indent="0">
              <a:lnSpc>
                <a:spcPts val="2850"/>
              </a:lnSpc>
              <a:buNone/>
            </a:pPr>
            <a:r>
              <a:rPr lang="en-US" sz="2250" dirty="0">
                <a:solidFill>
                  <a:srgbClr val="38512F"/>
                </a:solidFill>
                <a:latin typeface="Lora" pitchFamily="34" charset="0"/>
                <a:ea typeface="Lora" pitchFamily="34" charset="-122"/>
                <a:cs typeface="Lora" pitchFamily="34" charset="-120"/>
              </a:rPr>
              <a:t>Pitch vorbereiten</a:t>
            </a:r>
            <a:endParaRPr lang="en-US" sz="2250" dirty="0"/>
          </a:p>
        </p:txBody>
      </p:sp>
      <p:sp>
        <p:nvSpPr>
          <p:cNvPr id="4" name="Text 2"/>
          <p:cNvSpPr/>
          <p:nvPr/>
        </p:nvSpPr>
        <p:spPr>
          <a:xfrm>
            <a:off x="968693" y="3270528"/>
            <a:ext cx="6045279" cy="1975247"/>
          </a:xfrm>
          <a:prstGeom prst="rect">
            <a:avLst/>
          </a:prstGeom>
          <a:noFill/>
          <a:ln/>
        </p:spPr>
        <p:txBody>
          <a:bodyPr wrap="square" lIns="0" tIns="0" rIns="0" bIns="0" rtlCol="0" anchor="t"/>
          <a:lstStyle/>
          <a:p>
            <a:pPr marL="0" indent="0">
              <a:lnSpc>
                <a:spcPts val="3100"/>
              </a:lnSpc>
              <a:buNone/>
            </a:pPr>
            <a:r>
              <a:rPr lang="en-US" sz="1900" dirty="0">
                <a:solidFill>
                  <a:srgbClr val="3A3630"/>
                </a:solidFill>
                <a:latin typeface="Source Sans Pro" pitchFamily="34" charset="0"/>
                <a:ea typeface="Source Sans Pro" pitchFamily="34" charset="-122"/>
                <a:cs typeface="Source Sans Pro" pitchFamily="34" charset="-120"/>
              </a:rPr>
              <a:t>Erstellen Sie einen prägnanten, maximal 2-minütigen Pitch, der Ihre aktuellen Projekte, Herausforderungen und Bedürfnisse beschreibt. Fokussieren Sie sich auf die wichtigsten Punkte und üben Sie den Vortrag, um ihn flüssig präsentieren zu können.</a:t>
            </a:r>
            <a:endParaRPr lang="en-US" sz="1900" dirty="0"/>
          </a:p>
        </p:txBody>
      </p:sp>
      <p:sp>
        <p:nvSpPr>
          <p:cNvPr id="5" name="Text 3"/>
          <p:cNvSpPr/>
          <p:nvPr/>
        </p:nvSpPr>
        <p:spPr>
          <a:xfrm>
            <a:off x="7623810" y="2660571"/>
            <a:ext cx="2904530" cy="363141"/>
          </a:xfrm>
          <a:prstGeom prst="rect">
            <a:avLst/>
          </a:prstGeom>
          <a:noFill/>
          <a:ln/>
        </p:spPr>
        <p:txBody>
          <a:bodyPr wrap="none" lIns="0" tIns="0" rIns="0" bIns="0" rtlCol="0" anchor="t"/>
          <a:lstStyle/>
          <a:p>
            <a:pPr marL="0" indent="0">
              <a:lnSpc>
                <a:spcPts val="2850"/>
              </a:lnSpc>
              <a:buNone/>
            </a:pPr>
            <a:r>
              <a:rPr lang="en-US" sz="2250" dirty="0">
                <a:solidFill>
                  <a:srgbClr val="38512F"/>
                </a:solidFill>
                <a:latin typeface="Lora" pitchFamily="34" charset="0"/>
                <a:ea typeface="Lora" pitchFamily="34" charset="-122"/>
                <a:cs typeface="Lora" pitchFamily="34" charset="-120"/>
              </a:rPr>
              <a:t>Fragen formulieren</a:t>
            </a:r>
            <a:endParaRPr lang="en-US" sz="2250" dirty="0"/>
          </a:p>
        </p:txBody>
      </p:sp>
      <p:sp>
        <p:nvSpPr>
          <p:cNvPr id="6" name="Text 4"/>
          <p:cNvSpPr/>
          <p:nvPr/>
        </p:nvSpPr>
        <p:spPr>
          <a:xfrm>
            <a:off x="7623810" y="3270528"/>
            <a:ext cx="6045279" cy="790099"/>
          </a:xfrm>
          <a:prstGeom prst="rect">
            <a:avLst/>
          </a:prstGeom>
          <a:noFill/>
          <a:ln/>
        </p:spPr>
        <p:txBody>
          <a:bodyPr wrap="square" lIns="0" tIns="0" rIns="0" bIns="0" rtlCol="0" anchor="t"/>
          <a:lstStyle/>
          <a:p>
            <a:pPr marL="0" indent="0">
              <a:lnSpc>
                <a:spcPts val="3100"/>
              </a:lnSpc>
              <a:buNone/>
            </a:pPr>
            <a:r>
              <a:rPr lang="en-US" sz="1900" dirty="0">
                <a:solidFill>
                  <a:srgbClr val="3A3630"/>
                </a:solidFill>
                <a:latin typeface="Source Sans Pro" pitchFamily="34" charset="0"/>
                <a:ea typeface="Source Sans Pro" pitchFamily="34" charset="-122"/>
                <a:cs typeface="Source Sans Pro" pitchFamily="34" charset="-120"/>
              </a:rPr>
              <a:t>Bereiten Sie 3-5 konkrete Fragen an die Agenturen vor. Beispiele:</a:t>
            </a:r>
            <a:endParaRPr lang="en-US" sz="1900" dirty="0"/>
          </a:p>
        </p:txBody>
      </p:sp>
      <p:sp>
        <p:nvSpPr>
          <p:cNvPr id="7" name="Text 5"/>
          <p:cNvSpPr/>
          <p:nvPr/>
        </p:nvSpPr>
        <p:spPr>
          <a:xfrm>
            <a:off x="7623810" y="4282797"/>
            <a:ext cx="6045279" cy="790099"/>
          </a:xfrm>
          <a:prstGeom prst="rect">
            <a:avLst/>
          </a:prstGeom>
          <a:noFill/>
          <a:ln/>
        </p:spPr>
        <p:txBody>
          <a:bodyPr wrap="square" lIns="0" tIns="0" rIns="0" bIns="0" rtlCol="0" anchor="t"/>
          <a:lstStyle/>
          <a:p>
            <a:pPr marL="342900" indent="-342900" algn="l">
              <a:lnSpc>
                <a:spcPts val="3100"/>
              </a:lnSpc>
              <a:buSzPct val="100000"/>
              <a:buChar char="•"/>
            </a:pPr>
            <a:r>
              <a:rPr lang="en-US" sz="1900" dirty="0">
                <a:solidFill>
                  <a:srgbClr val="3A3630"/>
                </a:solidFill>
                <a:latin typeface="Source Sans Pro" pitchFamily="34" charset="0"/>
                <a:ea typeface="Source Sans Pro" pitchFamily="34" charset="-122"/>
                <a:cs typeface="Source Sans Pro" pitchFamily="34" charset="-120"/>
              </a:rPr>
              <a:t>Welche Erfahrungen hat die Agentur im Bereich Pharma-Marketing?</a:t>
            </a:r>
            <a:endParaRPr lang="en-US" sz="1900" dirty="0"/>
          </a:p>
        </p:txBody>
      </p:sp>
      <p:sp>
        <p:nvSpPr>
          <p:cNvPr id="8" name="Text 6"/>
          <p:cNvSpPr/>
          <p:nvPr/>
        </p:nvSpPr>
        <p:spPr>
          <a:xfrm>
            <a:off x="7623810" y="5159216"/>
            <a:ext cx="6045279" cy="790099"/>
          </a:xfrm>
          <a:prstGeom prst="rect">
            <a:avLst/>
          </a:prstGeom>
          <a:noFill/>
          <a:ln/>
        </p:spPr>
        <p:txBody>
          <a:bodyPr wrap="square" lIns="0" tIns="0" rIns="0" bIns="0" rtlCol="0" anchor="t"/>
          <a:lstStyle/>
          <a:p>
            <a:pPr marL="342900" indent="-342900" algn="l">
              <a:lnSpc>
                <a:spcPts val="3100"/>
              </a:lnSpc>
              <a:buSzPct val="100000"/>
              <a:buChar char="•"/>
            </a:pPr>
            <a:r>
              <a:rPr lang="en-US" sz="1900" dirty="0">
                <a:solidFill>
                  <a:srgbClr val="3A3630"/>
                </a:solidFill>
                <a:latin typeface="Source Sans Pro" pitchFamily="34" charset="0"/>
                <a:ea typeface="Source Sans Pro" pitchFamily="34" charset="-122"/>
                <a:cs typeface="Source Sans Pro" pitchFamily="34" charset="-120"/>
              </a:rPr>
              <a:t>Wie sieht die typische Zusammenarbeit mit Kunden aus?</a:t>
            </a:r>
            <a:endParaRPr lang="en-US" sz="1900" dirty="0"/>
          </a:p>
        </p:txBody>
      </p:sp>
      <p:sp>
        <p:nvSpPr>
          <p:cNvPr id="9" name="Text 7"/>
          <p:cNvSpPr/>
          <p:nvPr/>
        </p:nvSpPr>
        <p:spPr>
          <a:xfrm>
            <a:off x="7623810" y="6035635"/>
            <a:ext cx="6045279" cy="790099"/>
          </a:xfrm>
          <a:prstGeom prst="rect">
            <a:avLst/>
          </a:prstGeom>
          <a:noFill/>
          <a:ln/>
        </p:spPr>
        <p:txBody>
          <a:bodyPr wrap="square" lIns="0" tIns="0" rIns="0" bIns="0" rtlCol="0" anchor="t"/>
          <a:lstStyle/>
          <a:p>
            <a:pPr marL="342900" indent="-342900" algn="l">
              <a:lnSpc>
                <a:spcPts val="3100"/>
              </a:lnSpc>
              <a:buSzPct val="100000"/>
              <a:buChar char="•"/>
            </a:pPr>
            <a:r>
              <a:rPr lang="en-US" sz="1900" dirty="0">
                <a:solidFill>
                  <a:srgbClr val="3A3630"/>
                </a:solidFill>
                <a:latin typeface="Source Sans Pro" pitchFamily="34" charset="0"/>
                <a:ea typeface="Source Sans Pro" pitchFamily="34" charset="-122"/>
                <a:cs typeface="Source Sans Pro" pitchFamily="34" charset="-120"/>
              </a:rPr>
              <a:t>Welche innovativen Kampagnen wurden kürzlich erfolgreich umgesetzt?</a:t>
            </a:r>
            <a:endParaRPr lang="en-US" sz="1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968693" y="1191458"/>
            <a:ext cx="7508438" cy="726043"/>
          </a:xfrm>
          <a:prstGeom prst="rect">
            <a:avLst/>
          </a:prstGeom>
          <a:noFill/>
          <a:ln/>
        </p:spPr>
        <p:txBody>
          <a:bodyPr wrap="none" lIns="0" tIns="0" rIns="0" bIns="0" rtlCol="0" anchor="t"/>
          <a:lstStyle/>
          <a:p>
            <a:pPr marL="0" indent="0">
              <a:lnSpc>
                <a:spcPts val="5700"/>
              </a:lnSpc>
              <a:buNone/>
            </a:pPr>
            <a:r>
              <a:rPr lang="en-US" sz="4550" dirty="0">
                <a:solidFill>
                  <a:srgbClr val="38512F"/>
                </a:solidFill>
                <a:latin typeface="Lora" pitchFamily="34" charset="0"/>
                <a:ea typeface="Lora" pitchFamily="34" charset="-122"/>
                <a:cs typeface="Lora" pitchFamily="34" charset="-120"/>
              </a:rPr>
              <a:t>Vorbereitung für Agenturen</a:t>
            </a:r>
            <a:endParaRPr lang="en-US" sz="4550" dirty="0"/>
          </a:p>
        </p:txBody>
      </p:sp>
      <p:sp>
        <p:nvSpPr>
          <p:cNvPr id="3" name="Shape 1"/>
          <p:cNvSpPr/>
          <p:nvPr/>
        </p:nvSpPr>
        <p:spPr>
          <a:xfrm>
            <a:off x="968693" y="2411254"/>
            <a:ext cx="6223040" cy="2190036"/>
          </a:xfrm>
          <a:prstGeom prst="roundRect">
            <a:avLst>
              <a:gd name="adj" fmla="val 1691"/>
            </a:avLst>
          </a:prstGeom>
          <a:solidFill>
            <a:srgbClr val="F3E7D4"/>
          </a:solidFill>
          <a:ln/>
        </p:spPr>
        <p:txBody>
          <a:bodyPr/>
          <a:lstStyle/>
          <a:p>
            <a:endParaRPr lang="de-DE"/>
          </a:p>
        </p:txBody>
      </p:sp>
      <p:sp>
        <p:nvSpPr>
          <p:cNvPr id="4" name="Text 2"/>
          <p:cNvSpPr/>
          <p:nvPr/>
        </p:nvSpPr>
        <p:spPr>
          <a:xfrm>
            <a:off x="1215509" y="2658070"/>
            <a:ext cx="3072170" cy="363141"/>
          </a:xfrm>
          <a:prstGeom prst="rect">
            <a:avLst/>
          </a:prstGeom>
          <a:noFill/>
          <a:ln/>
        </p:spPr>
        <p:txBody>
          <a:bodyPr wrap="none" lIns="0" tIns="0" rIns="0" bIns="0" rtlCol="0" anchor="t"/>
          <a:lstStyle/>
          <a:p>
            <a:pPr marL="0" indent="0">
              <a:lnSpc>
                <a:spcPts val="2850"/>
              </a:lnSpc>
              <a:buNone/>
            </a:pPr>
            <a:r>
              <a:rPr lang="en-US" sz="2250" dirty="0">
                <a:solidFill>
                  <a:srgbClr val="3A3630"/>
                </a:solidFill>
                <a:latin typeface="Lora" pitchFamily="34" charset="0"/>
                <a:ea typeface="Lora" pitchFamily="34" charset="-122"/>
                <a:cs typeface="Lora" pitchFamily="34" charset="-120"/>
              </a:rPr>
              <a:t>Agenturprofil erstellen</a:t>
            </a:r>
            <a:endParaRPr lang="en-US" sz="2250" dirty="0"/>
          </a:p>
        </p:txBody>
      </p:sp>
      <p:sp>
        <p:nvSpPr>
          <p:cNvPr id="5" name="Text 3"/>
          <p:cNvSpPr/>
          <p:nvPr/>
        </p:nvSpPr>
        <p:spPr>
          <a:xfrm>
            <a:off x="1215509" y="3169325"/>
            <a:ext cx="5729407" cy="1185148"/>
          </a:xfrm>
          <a:prstGeom prst="rect">
            <a:avLst/>
          </a:prstGeom>
          <a:noFill/>
          <a:ln/>
        </p:spPr>
        <p:txBody>
          <a:bodyPr wrap="square" lIns="0" tIns="0" rIns="0" bIns="0" rtlCol="0" anchor="t"/>
          <a:lstStyle/>
          <a:p>
            <a:pPr marL="0" indent="0">
              <a:lnSpc>
                <a:spcPts val="3100"/>
              </a:lnSpc>
              <a:buNone/>
            </a:pPr>
            <a:r>
              <a:rPr lang="en-US" sz="1900" dirty="0">
                <a:solidFill>
                  <a:srgbClr val="3A3630"/>
                </a:solidFill>
                <a:latin typeface="Source Sans Pro" pitchFamily="34" charset="0"/>
                <a:ea typeface="Source Sans Pro" pitchFamily="34" charset="-122"/>
                <a:cs typeface="Source Sans Pro" pitchFamily="34" charset="-120"/>
              </a:rPr>
              <a:t>Erstellen Sie eine Kurzpräsentation Ihrer Agentur, die Kernkompetenzen, Erfahrungen im Pharmabereich und erfolgreiche Projekte hervorhebt.</a:t>
            </a:r>
            <a:endParaRPr lang="en-US" sz="1900" dirty="0"/>
          </a:p>
        </p:txBody>
      </p:sp>
      <p:sp>
        <p:nvSpPr>
          <p:cNvPr id="6" name="Shape 4"/>
          <p:cNvSpPr/>
          <p:nvPr/>
        </p:nvSpPr>
        <p:spPr>
          <a:xfrm>
            <a:off x="7438549" y="2411254"/>
            <a:ext cx="6223040" cy="2190036"/>
          </a:xfrm>
          <a:prstGeom prst="roundRect">
            <a:avLst>
              <a:gd name="adj" fmla="val 1691"/>
            </a:avLst>
          </a:prstGeom>
          <a:solidFill>
            <a:srgbClr val="F3E7D4"/>
          </a:solidFill>
          <a:ln/>
        </p:spPr>
        <p:txBody>
          <a:bodyPr/>
          <a:lstStyle/>
          <a:p>
            <a:endParaRPr lang="de-DE"/>
          </a:p>
        </p:txBody>
      </p:sp>
      <p:sp>
        <p:nvSpPr>
          <p:cNvPr id="7" name="Text 5"/>
          <p:cNvSpPr/>
          <p:nvPr/>
        </p:nvSpPr>
        <p:spPr>
          <a:xfrm>
            <a:off x="7685365" y="2658070"/>
            <a:ext cx="3827145" cy="363141"/>
          </a:xfrm>
          <a:prstGeom prst="rect">
            <a:avLst/>
          </a:prstGeom>
          <a:noFill/>
          <a:ln/>
        </p:spPr>
        <p:txBody>
          <a:bodyPr wrap="none" lIns="0" tIns="0" rIns="0" bIns="0" rtlCol="0" anchor="t"/>
          <a:lstStyle/>
          <a:p>
            <a:pPr marL="0" indent="0">
              <a:lnSpc>
                <a:spcPts val="2850"/>
              </a:lnSpc>
              <a:buNone/>
            </a:pPr>
            <a:r>
              <a:rPr lang="en-US" sz="2250" dirty="0">
                <a:solidFill>
                  <a:srgbClr val="3A3630"/>
                </a:solidFill>
                <a:latin typeface="Lora" pitchFamily="34" charset="0"/>
                <a:ea typeface="Lora" pitchFamily="34" charset="-122"/>
                <a:cs typeface="Lora" pitchFamily="34" charset="-120"/>
              </a:rPr>
              <a:t>Beispielprojekte vorbereiten</a:t>
            </a:r>
            <a:endParaRPr lang="en-US" sz="2250" dirty="0"/>
          </a:p>
        </p:txBody>
      </p:sp>
      <p:sp>
        <p:nvSpPr>
          <p:cNvPr id="8" name="Text 6"/>
          <p:cNvSpPr/>
          <p:nvPr/>
        </p:nvSpPr>
        <p:spPr>
          <a:xfrm>
            <a:off x="7685365" y="3169325"/>
            <a:ext cx="5729407" cy="1185148"/>
          </a:xfrm>
          <a:prstGeom prst="rect">
            <a:avLst/>
          </a:prstGeom>
          <a:noFill/>
          <a:ln/>
        </p:spPr>
        <p:txBody>
          <a:bodyPr wrap="square" lIns="0" tIns="0" rIns="0" bIns="0" rtlCol="0" anchor="t"/>
          <a:lstStyle/>
          <a:p>
            <a:pPr marL="0" indent="0">
              <a:lnSpc>
                <a:spcPts val="3100"/>
              </a:lnSpc>
              <a:buNone/>
            </a:pPr>
            <a:r>
              <a:rPr lang="en-US" sz="1900" dirty="0">
                <a:solidFill>
                  <a:srgbClr val="3A3630"/>
                </a:solidFill>
                <a:latin typeface="Source Sans Pro" pitchFamily="34" charset="0"/>
                <a:ea typeface="Source Sans Pro" pitchFamily="34" charset="-122"/>
                <a:cs typeface="Source Sans Pro" pitchFamily="34" charset="-120"/>
              </a:rPr>
              <a:t>Wählen Sie 2-3 relevante Fallstudien aus, die Ihre Expertise im Pharma-Marketing demonstrieren. Bereiten Sie diese visuell ansprechend auf.</a:t>
            </a:r>
            <a:endParaRPr lang="en-US" sz="1900" dirty="0"/>
          </a:p>
        </p:txBody>
      </p:sp>
      <p:sp>
        <p:nvSpPr>
          <p:cNvPr id="9" name="Shape 7"/>
          <p:cNvSpPr/>
          <p:nvPr/>
        </p:nvSpPr>
        <p:spPr>
          <a:xfrm>
            <a:off x="968693" y="4848106"/>
            <a:ext cx="6223040" cy="2190036"/>
          </a:xfrm>
          <a:prstGeom prst="roundRect">
            <a:avLst>
              <a:gd name="adj" fmla="val 1691"/>
            </a:avLst>
          </a:prstGeom>
          <a:solidFill>
            <a:srgbClr val="F3E7D4"/>
          </a:solidFill>
          <a:ln/>
        </p:spPr>
        <p:txBody>
          <a:bodyPr/>
          <a:lstStyle/>
          <a:p>
            <a:endParaRPr lang="de-DE"/>
          </a:p>
        </p:txBody>
      </p:sp>
      <p:sp>
        <p:nvSpPr>
          <p:cNvPr id="10" name="Text 8"/>
          <p:cNvSpPr/>
          <p:nvPr/>
        </p:nvSpPr>
        <p:spPr>
          <a:xfrm>
            <a:off x="1215509" y="5094923"/>
            <a:ext cx="4173022" cy="363141"/>
          </a:xfrm>
          <a:prstGeom prst="rect">
            <a:avLst/>
          </a:prstGeom>
          <a:noFill/>
          <a:ln/>
        </p:spPr>
        <p:txBody>
          <a:bodyPr wrap="none" lIns="0" tIns="0" rIns="0" bIns="0" rtlCol="0" anchor="t"/>
          <a:lstStyle/>
          <a:p>
            <a:pPr marL="0" indent="0">
              <a:lnSpc>
                <a:spcPts val="2850"/>
              </a:lnSpc>
              <a:buNone/>
            </a:pPr>
            <a:r>
              <a:rPr lang="en-US" sz="2250" dirty="0">
                <a:solidFill>
                  <a:srgbClr val="3A3630"/>
                </a:solidFill>
                <a:latin typeface="Lora" pitchFamily="34" charset="0"/>
                <a:ea typeface="Lora" pitchFamily="34" charset="-122"/>
                <a:cs typeface="Lora" pitchFamily="34" charset="-120"/>
              </a:rPr>
              <a:t>Gesprächsleitfaden entwickeln</a:t>
            </a:r>
            <a:endParaRPr lang="en-US" sz="2250" dirty="0"/>
          </a:p>
        </p:txBody>
      </p:sp>
      <p:sp>
        <p:nvSpPr>
          <p:cNvPr id="11" name="Text 9"/>
          <p:cNvSpPr/>
          <p:nvPr/>
        </p:nvSpPr>
        <p:spPr>
          <a:xfrm>
            <a:off x="1215509" y="5606177"/>
            <a:ext cx="5729407" cy="1185148"/>
          </a:xfrm>
          <a:prstGeom prst="rect">
            <a:avLst/>
          </a:prstGeom>
          <a:noFill/>
          <a:ln/>
        </p:spPr>
        <p:txBody>
          <a:bodyPr wrap="square" lIns="0" tIns="0" rIns="0" bIns="0" rtlCol="0" anchor="t"/>
          <a:lstStyle/>
          <a:p>
            <a:pPr marL="0" indent="0">
              <a:lnSpc>
                <a:spcPts val="3100"/>
              </a:lnSpc>
              <a:buNone/>
            </a:pPr>
            <a:r>
              <a:rPr lang="en-US" sz="1900" dirty="0">
                <a:solidFill>
                  <a:srgbClr val="3A3630"/>
                </a:solidFill>
                <a:latin typeface="Source Sans Pro" pitchFamily="34" charset="0"/>
                <a:ea typeface="Source Sans Pro" pitchFamily="34" charset="-122"/>
                <a:cs typeface="Source Sans Pro" pitchFamily="34" charset="-120"/>
              </a:rPr>
              <a:t>Erstellen Sie einen strukturierten Leitfaden für die Gespräche, um sicherzustellen, dass Sie alle wichtigen Punkte ansprechen und die Zeit effizient nutzen.</a:t>
            </a:r>
            <a:endParaRPr lang="en-US" sz="1900" dirty="0"/>
          </a:p>
        </p:txBody>
      </p:sp>
      <p:sp>
        <p:nvSpPr>
          <p:cNvPr id="12" name="Shape 10"/>
          <p:cNvSpPr/>
          <p:nvPr/>
        </p:nvSpPr>
        <p:spPr>
          <a:xfrm>
            <a:off x="7438549" y="4848106"/>
            <a:ext cx="6223040" cy="2190036"/>
          </a:xfrm>
          <a:prstGeom prst="roundRect">
            <a:avLst>
              <a:gd name="adj" fmla="val 1691"/>
            </a:avLst>
          </a:prstGeom>
          <a:solidFill>
            <a:srgbClr val="F3E7D4"/>
          </a:solidFill>
          <a:ln/>
        </p:spPr>
        <p:txBody>
          <a:bodyPr/>
          <a:lstStyle/>
          <a:p>
            <a:endParaRPr lang="de-DE"/>
          </a:p>
        </p:txBody>
      </p:sp>
      <p:sp>
        <p:nvSpPr>
          <p:cNvPr id="13" name="Text 11"/>
          <p:cNvSpPr/>
          <p:nvPr/>
        </p:nvSpPr>
        <p:spPr>
          <a:xfrm>
            <a:off x="7685365" y="5094923"/>
            <a:ext cx="3399711" cy="363141"/>
          </a:xfrm>
          <a:prstGeom prst="rect">
            <a:avLst/>
          </a:prstGeom>
          <a:noFill/>
          <a:ln/>
        </p:spPr>
        <p:txBody>
          <a:bodyPr wrap="none" lIns="0" tIns="0" rIns="0" bIns="0" rtlCol="0" anchor="t"/>
          <a:lstStyle/>
          <a:p>
            <a:pPr marL="0" indent="0">
              <a:lnSpc>
                <a:spcPts val="2850"/>
              </a:lnSpc>
              <a:buNone/>
            </a:pPr>
            <a:r>
              <a:rPr lang="en-US" sz="2250" dirty="0">
                <a:solidFill>
                  <a:srgbClr val="3A3630"/>
                </a:solidFill>
                <a:latin typeface="Lora" pitchFamily="34" charset="0"/>
                <a:ea typeface="Lora" pitchFamily="34" charset="-122"/>
                <a:cs typeface="Lora" pitchFamily="34" charset="-120"/>
              </a:rPr>
              <a:t>Technische Vorbereitung</a:t>
            </a:r>
            <a:endParaRPr lang="en-US" sz="2250" dirty="0"/>
          </a:p>
        </p:txBody>
      </p:sp>
      <p:sp>
        <p:nvSpPr>
          <p:cNvPr id="14" name="Text 12"/>
          <p:cNvSpPr/>
          <p:nvPr/>
        </p:nvSpPr>
        <p:spPr>
          <a:xfrm>
            <a:off x="7685365" y="5606177"/>
            <a:ext cx="5729407" cy="1185148"/>
          </a:xfrm>
          <a:prstGeom prst="rect">
            <a:avLst/>
          </a:prstGeom>
          <a:noFill/>
          <a:ln/>
        </p:spPr>
        <p:txBody>
          <a:bodyPr wrap="square" lIns="0" tIns="0" rIns="0" bIns="0" rtlCol="0" anchor="t"/>
          <a:lstStyle/>
          <a:p>
            <a:pPr marL="0" indent="0">
              <a:lnSpc>
                <a:spcPts val="3100"/>
              </a:lnSpc>
              <a:buNone/>
            </a:pPr>
            <a:r>
              <a:rPr lang="en-US" sz="1900" dirty="0">
                <a:solidFill>
                  <a:srgbClr val="3A3630"/>
                </a:solidFill>
                <a:latin typeface="Source Sans Pro" pitchFamily="34" charset="0"/>
                <a:ea typeface="Source Sans Pro" pitchFamily="34" charset="-122"/>
                <a:cs typeface="Source Sans Pro" pitchFamily="34" charset="-120"/>
              </a:rPr>
              <a:t>Stellen Sie sicher, dass Ihre Präsentationsmaterialien und technische Ausrüstung für das virtuelle Format optimiert sind.</a:t>
            </a:r>
            <a:endParaRPr lang="en-US" sz="1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968693" y="1071563"/>
            <a:ext cx="12692896" cy="1452086"/>
          </a:xfrm>
          <a:prstGeom prst="rect">
            <a:avLst/>
          </a:prstGeom>
          <a:noFill/>
          <a:ln/>
        </p:spPr>
        <p:txBody>
          <a:bodyPr wrap="square" lIns="0" tIns="0" rIns="0" bIns="0" rtlCol="0" anchor="t"/>
          <a:lstStyle/>
          <a:p>
            <a:pPr marL="0" indent="0">
              <a:lnSpc>
                <a:spcPts val="5700"/>
              </a:lnSpc>
              <a:buNone/>
            </a:pPr>
            <a:r>
              <a:rPr lang="en-US" sz="4550" dirty="0">
                <a:solidFill>
                  <a:srgbClr val="38512F"/>
                </a:solidFill>
                <a:latin typeface="Lora" pitchFamily="34" charset="0"/>
                <a:ea typeface="Lora" pitchFamily="34" charset="-122"/>
                <a:cs typeface="Lora" pitchFamily="34" charset="-120"/>
              </a:rPr>
              <a:t>Tipps für erfolgreiche Speed-Dating-Gespräche</a:t>
            </a:r>
            <a:endParaRPr lang="en-US" sz="4550" dirty="0"/>
          </a:p>
        </p:txBody>
      </p:sp>
      <p:pic>
        <p:nvPicPr>
          <p:cNvPr id="3" name="Image 0" descr="preencoded.png"/>
          <p:cNvPicPr>
            <a:picLocks noChangeAspect="1"/>
          </p:cNvPicPr>
          <p:nvPr/>
        </p:nvPicPr>
        <p:blipFill>
          <a:blip r:embed="rId3"/>
          <a:stretch>
            <a:fillRect/>
          </a:stretch>
        </p:blipFill>
        <p:spPr>
          <a:xfrm>
            <a:off x="968693" y="3017401"/>
            <a:ext cx="617220" cy="617220"/>
          </a:xfrm>
          <a:prstGeom prst="rect">
            <a:avLst/>
          </a:prstGeom>
        </p:spPr>
      </p:pic>
      <p:sp>
        <p:nvSpPr>
          <p:cNvPr id="4" name="Text 1"/>
          <p:cNvSpPr/>
          <p:nvPr/>
        </p:nvSpPr>
        <p:spPr>
          <a:xfrm>
            <a:off x="968693" y="3881438"/>
            <a:ext cx="2895481" cy="363141"/>
          </a:xfrm>
          <a:prstGeom prst="rect">
            <a:avLst/>
          </a:prstGeom>
          <a:noFill/>
          <a:ln/>
        </p:spPr>
        <p:txBody>
          <a:bodyPr wrap="none" lIns="0" tIns="0" rIns="0" bIns="0" rtlCol="0" anchor="t"/>
          <a:lstStyle/>
          <a:p>
            <a:pPr marL="0" indent="0" algn="l">
              <a:lnSpc>
                <a:spcPts val="2850"/>
              </a:lnSpc>
              <a:buNone/>
            </a:pPr>
            <a:r>
              <a:rPr lang="en-US" sz="2250" dirty="0">
                <a:solidFill>
                  <a:srgbClr val="3A3630"/>
                </a:solidFill>
                <a:latin typeface="Lora" pitchFamily="34" charset="0"/>
                <a:ea typeface="Lora" pitchFamily="34" charset="-122"/>
                <a:cs typeface="Lora" pitchFamily="34" charset="-120"/>
              </a:rPr>
              <a:t>Aktives Zuhören</a:t>
            </a:r>
            <a:endParaRPr lang="en-US" sz="2250" dirty="0"/>
          </a:p>
        </p:txBody>
      </p:sp>
      <p:sp>
        <p:nvSpPr>
          <p:cNvPr id="5" name="Text 2"/>
          <p:cNvSpPr/>
          <p:nvPr/>
        </p:nvSpPr>
        <p:spPr>
          <a:xfrm>
            <a:off x="968693" y="4392692"/>
            <a:ext cx="2895481" cy="2765346"/>
          </a:xfrm>
          <a:prstGeom prst="rect">
            <a:avLst/>
          </a:prstGeom>
          <a:noFill/>
          <a:ln/>
        </p:spPr>
        <p:txBody>
          <a:bodyPr wrap="square" lIns="0" tIns="0" rIns="0" bIns="0" rtlCol="0" anchor="t"/>
          <a:lstStyle/>
          <a:p>
            <a:pPr marL="0" indent="0" algn="l">
              <a:lnSpc>
                <a:spcPts val="3100"/>
              </a:lnSpc>
              <a:buNone/>
            </a:pPr>
            <a:r>
              <a:rPr lang="en-US" sz="1900" dirty="0">
                <a:solidFill>
                  <a:srgbClr val="3A3630"/>
                </a:solidFill>
                <a:latin typeface="Source Sans Pro" pitchFamily="34" charset="0"/>
                <a:ea typeface="Source Sans Pro" pitchFamily="34" charset="-122"/>
                <a:cs typeface="Source Sans Pro" pitchFamily="34" charset="-120"/>
              </a:rPr>
              <a:t>Konzentrieren Sie sich auf Ihren Gesprächspartner und stellen Sie gezielte Rückfragen, um echtes Interesse zu zeigen und wertvolle Informationen zu gewinnen.</a:t>
            </a:r>
            <a:endParaRPr lang="en-US" sz="1900" dirty="0"/>
          </a:p>
        </p:txBody>
      </p:sp>
      <p:pic>
        <p:nvPicPr>
          <p:cNvPr id="6" name="Image 1" descr="preencoded.png"/>
          <p:cNvPicPr>
            <a:picLocks noChangeAspect="1"/>
          </p:cNvPicPr>
          <p:nvPr/>
        </p:nvPicPr>
        <p:blipFill>
          <a:blip r:embed="rId4"/>
          <a:stretch>
            <a:fillRect/>
          </a:stretch>
        </p:blipFill>
        <p:spPr>
          <a:xfrm>
            <a:off x="4234458" y="3017401"/>
            <a:ext cx="617220" cy="617220"/>
          </a:xfrm>
          <a:prstGeom prst="rect">
            <a:avLst/>
          </a:prstGeom>
        </p:spPr>
      </p:pic>
      <p:sp>
        <p:nvSpPr>
          <p:cNvPr id="7" name="Text 3"/>
          <p:cNvSpPr/>
          <p:nvPr/>
        </p:nvSpPr>
        <p:spPr>
          <a:xfrm>
            <a:off x="4234458" y="3881438"/>
            <a:ext cx="2895481" cy="363141"/>
          </a:xfrm>
          <a:prstGeom prst="rect">
            <a:avLst/>
          </a:prstGeom>
          <a:noFill/>
          <a:ln/>
        </p:spPr>
        <p:txBody>
          <a:bodyPr wrap="none" lIns="0" tIns="0" rIns="0" bIns="0" rtlCol="0" anchor="t"/>
          <a:lstStyle/>
          <a:p>
            <a:pPr marL="0" indent="0" algn="l">
              <a:lnSpc>
                <a:spcPts val="2850"/>
              </a:lnSpc>
              <a:buNone/>
            </a:pPr>
            <a:r>
              <a:rPr lang="en-US" sz="2250" dirty="0">
                <a:solidFill>
                  <a:srgbClr val="3A3630"/>
                </a:solidFill>
                <a:latin typeface="Lora" pitchFamily="34" charset="0"/>
                <a:ea typeface="Lora" pitchFamily="34" charset="-122"/>
                <a:cs typeface="Lora" pitchFamily="34" charset="-120"/>
              </a:rPr>
              <a:t>Zeitmanagement</a:t>
            </a:r>
            <a:endParaRPr lang="en-US" sz="2250" dirty="0"/>
          </a:p>
        </p:txBody>
      </p:sp>
      <p:sp>
        <p:nvSpPr>
          <p:cNvPr id="8" name="Text 4"/>
          <p:cNvSpPr/>
          <p:nvPr/>
        </p:nvSpPr>
        <p:spPr>
          <a:xfrm>
            <a:off x="4234458" y="4392692"/>
            <a:ext cx="2895481" cy="2370296"/>
          </a:xfrm>
          <a:prstGeom prst="rect">
            <a:avLst/>
          </a:prstGeom>
          <a:noFill/>
          <a:ln/>
        </p:spPr>
        <p:txBody>
          <a:bodyPr wrap="square" lIns="0" tIns="0" rIns="0" bIns="0" rtlCol="0" anchor="t"/>
          <a:lstStyle/>
          <a:p>
            <a:pPr marL="0" indent="0" algn="l">
              <a:lnSpc>
                <a:spcPts val="3100"/>
              </a:lnSpc>
              <a:buNone/>
            </a:pPr>
            <a:r>
              <a:rPr lang="en-US" sz="1900" dirty="0">
                <a:solidFill>
                  <a:srgbClr val="3A3630"/>
                </a:solidFill>
                <a:latin typeface="Source Sans Pro" pitchFamily="34" charset="0"/>
                <a:ea typeface="Source Sans Pro" pitchFamily="34" charset="-122"/>
                <a:cs typeface="Source Sans Pro" pitchFamily="34" charset="-120"/>
              </a:rPr>
              <a:t>Halten Sie sich an die vorgegebene Zeit. Priorisieren Sie Ihre wichtigsten Punkte und Fragen, um das Gespräch effizient zu gestalten.</a:t>
            </a:r>
            <a:endParaRPr lang="en-US" sz="1900" dirty="0"/>
          </a:p>
        </p:txBody>
      </p:sp>
      <p:pic>
        <p:nvPicPr>
          <p:cNvPr id="9" name="Image 2" descr="preencoded.png"/>
          <p:cNvPicPr>
            <a:picLocks noChangeAspect="1"/>
          </p:cNvPicPr>
          <p:nvPr/>
        </p:nvPicPr>
        <p:blipFill>
          <a:blip r:embed="rId5"/>
          <a:stretch>
            <a:fillRect/>
          </a:stretch>
        </p:blipFill>
        <p:spPr>
          <a:xfrm>
            <a:off x="7500223" y="3017401"/>
            <a:ext cx="617220" cy="617220"/>
          </a:xfrm>
          <a:prstGeom prst="rect">
            <a:avLst/>
          </a:prstGeom>
        </p:spPr>
      </p:pic>
      <p:sp>
        <p:nvSpPr>
          <p:cNvPr id="10" name="Text 5"/>
          <p:cNvSpPr/>
          <p:nvPr/>
        </p:nvSpPr>
        <p:spPr>
          <a:xfrm>
            <a:off x="7500223" y="3881438"/>
            <a:ext cx="2895481" cy="363141"/>
          </a:xfrm>
          <a:prstGeom prst="rect">
            <a:avLst/>
          </a:prstGeom>
          <a:noFill/>
          <a:ln/>
        </p:spPr>
        <p:txBody>
          <a:bodyPr wrap="none" lIns="0" tIns="0" rIns="0" bIns="0" rtlCol="0" anchor="t"/>
          <a:lstStyle/>
          <a:p>
            <a:pPr marL="0" indent="0" algn="l">
              <a:lnSpc>
                <a:spcPts val="2850"/>
              </a:lnSpc>
              <a:buNone/>
            </a:pPr>
            <a:r>
              <a:rPr lang="en-US" sz="2250" dirty="0">
                <a:solidFill>
                  <a:srgbClr val="3A3630"/>
                </a:solidFill>
                <a:latin typeface="Lora" pitchFamily="34" charset="0"/>
                <a:ea typeface="Lora" pitchFamily="34" charset="-122"/>
                <a:cs typeface="Lora" pitchFamily="34" charset="-120"/>
              </a:rPr>
              <a:t>Authentizität</a:t>
            </a:r>
            <a:endParaRPr lang="en-US" sz="2250" dirty="0"/>
          </a:p>
        </p:txBody>
      </p:sp>
      <p:sp>
        <p:nvSpPr>
          <p:cNvPr id="11" name="Text 6"/>
          <p:cNvSpPr/>
          <p:nvPr/>
        </p:nvSpPr>
        <p:spPr>
          <a:xfrm>
            <a:off x="7500223" y="4392692"/>
            <a:ext cx="2895481" cy="2370296"/>
          </a:xfrm>
          <a:prstGeom prst="rect">
            <a:avLst/>
          </a:prstGeom>
          <a:noFill/>
          <a:ln/>
        </p:spPr>
        <p:txBody>
          <a:bodyPr wrap="square" lIns="0" tIns="0" rIns="0" bIns="0" rtlCol="0" anchor="t"/>
          <a:lstStyle/>
          <a:p>
            <a:pPr marL="0" indent="0" algn="l">
              <a:lnSpc>
                <a:spcPts val="3100"/>
              </a:lnSpc>
              <a:buNone/>
            </a:pPr>
            <a:r>
              <a:rPr lang="en-US" sz="1900" dirty="0">
                <a:solidFill>
                  <a:srgbClr val="3A3630"/>
                </a:solidFill>
                <a:latin typeface="Source Sans Pro" pitchFamily="34" charset="0"/>
                <a:ea typeface="Source Sans Pro" pitchFamily="34" charset="-122"/>
                <a:cs typeface="Source Sans Pro" pitchFamily="34" charset="-120"/>
              </a:rPr>
              <a:t>Bleiben Sie authentisch und offen. Ehrlichkeit über Ihre Bedürfnisse und Herausforderungen kann zu wertvolleren Verbindungen führen.</a:t>
            </a:r>
            <a:endParaRPr lang="en-US" sz="1900" dirty="0"/>
          </a:p>
        </p:txBody>
      </p:sp>
      <p:pic>
        <p:nvPicPr>
          <p:cNvPr id="12" name="Image 3" descr="preencoded.png"/>
          <p:cNvPicPr>
            <a:picLocks noChangeAspect="1"/>
          </p:cNvPicPr>
          <p:nvPr/>
        </p:nvPicPr>
        <p:blipFill>
          <a:blip r:embed="rId6"/>
          <a:stretch>
            <a:fillRect/>
          </a:stretch>
        </p:blipFill>
        <p:spPr>
          <a:xfrm>
            <a:off x="10765988" y="3017401"/>
            <a:ext cx="617220" cy="617220"/>
          </a:xfrm>
          <a:prstGeom prst="rect">
            <a:avLst/>
          </a:prstGeom>
        </p:spPr>
      </p:pic>
      <p:sp>
        <p:nvSpPr>
          <p:cNvPr id="13" name="Text 7"/>
          <p:cNvSpPr/>
          <p:nvPr/>
        </p:nvSpPr>
        <p:spPr>
          <a:xfrm>
            <a:off x="10765988" y="3881438"/>
            <a:ext cx="2895600" cy="363141"/>
          </a:xfrm>
          <a:prstGeom prst="rect">
            <a:avLst/>
          </a:prstGeom>
          <a:noFill/>
          <a:ln/>
        </p:spPr>
        <p:txBody>
          <a:bodyPr wrap="none" lIns="0" tIns="0" rIns="0" bIns="0" rtlCol="0" anchor="t"/>
          <a:lstStyle/>
          <a:p>
            <a:pPr marL="0" indent="0" algn="l">
              <a:lnSpc>
                <a:spcPts val="2850"/>
              </a:lnSpc>
              <a:buNone/>
            </a:pPr>
            <a:r>
              <a:rPr lang="en-US" sz="2250" dirty="0">
                <a:solidFill>
                  <a:srgbClr val="3A3630"/>
                </a:solidFill>
                <a:latin typeface="Lora" pitchFamily="34" charset="0"/>
                <a:ea typeface="Lora" pitchFamily="34" charset="-122"/>
                <a:cs typeface="Lora" pitchFamily="34" charset="-120"/>
              </a:rPr>
              <a:t>Notizen machen</a:t>
            </a:r>
            <a:endParaRPr lang="en-US" sz="2250" dirty="0"/>
          </a:p>
        </p:txBody>
      </p:sp>
      <p:sp>
        <p:nvSpPr>
          <p:cNvPr id="14" name="Text 8"/>
          <p:cNvSpPr/>
          <p:nvPr/>
        </p:nvSpPr>
        <p:spPr>
          <a:xfrm>
            <a:off x="10765988" y="4392692"/>
            <a:ext cx="2895600" cy="2370296"/>
          </a:xfrm>
          <a:prstGeom prst="rect">
            <a:avLst/>
          </a:prstGeom>
          <a:noFill/>
          <a:ln/>
        </p:spPr>
        <p:txBody>
          <a:bodyPr wrap="square" lIns="0" tIns="0" rIns="0" bIns="0" rtlCol="0" anchor="t"/>
          <a:lstStyle/>
          <a:p>
            <a:pPr marL="0" indent="0" algn="l">
              <a:lnSpc>
                <a:spcPts val="3100"/>
              </a:lnSpc>
              <a:buNone/>
            </a:pPr>
            <a:r>
              <a:rPr lang="en-US" sz="1900" dirty="0">
                <a:solidFill>
                  <a:srgbClr val="3A3630"/>
                </a:solidFill>
                <a:latin typeface="Source Sans Pro" pitchFamily="34" charset="0"/>
                <a:ea typeface="Source Sans Pro" pitchFamily="34" charset="-122"/>
                <a:cs typeface="Source Sans Pro" pitchFamily="34" charset="-120"/>
              </a:rPr>
              <a:t>Machen Sie sich kurze Notizen zu wichtigen Punkten und Eindrücken. Dies hilft Ihnen bei der späteren Nachbereitung und Kontaktaufnahme.</a:t>
            </a:r>
            <a:endParaRPr lang="en-US" sz="1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968693" y="730925"/>
            <a:ext cx="7067669" cy="726043"/>
          </a:xfrm>
          <a:prstGeom prst="rect">
            <a:avLst/>
          </a:prstGeom>
          <a:noFill/>
          <a:ln/>
        </p:spPr>
        <p:txBody>
          <a:bodyPr wrap="none" lIns="0" tIns="0" rIns="0" bIns="0" rtlCol="0" anchor="t"/>
          <a:lstStyle/>
          <a:p>
            <a:pPr marL="0" indent="0">
              <a:lnSpc>
                <a:spcPts val="5700"/>
              </a:lnSpc>
              <a:buNone/>
            </a:pPr>
            <a:r>
              <a:rPr lang="en-US" sz="4550" dirty="0">
                <a:solidFill>
                  <a:srgbClr val="38512F"/>
                </a:solidFill>
                <a:latin typeface="Lora" pitchFamily="34" charset="0"/>
                <a:ea typeface="Lora" pitchFamily="34" charset="-122"/>
                <a:cs typeface="Lora" pitchFamily="34" charset="-120"/>
              </a:rPr>
              <a:t>Nachbereitung des Events</a:t>
            </a:r>
            <a:endParaRPr lang="en-US" sz="4550" dirty="0"/>
          </a:p>
        </p:txBody>
      </p:sp>
      <p:sp>
        <p:nvSpPr>
          <p:cNvPr id="3" name="Shape 1"/>
          <p:cNvSpPr/>
          <p:nvPr/>
        </p:nvSpPr>
        <p:spPr>
          <a:xfrm>
            <a:off x="968693" y="2321004"/>
            <a:ext cx="12692896" cy="30480"/>
          </a:xfrm>
          <a:prstGeom prst="roundRect">
            <a:avLst>
              <a:gd name="adj" fmla="val 121500"/>
            </a:avLst>
          </a:prstGeom>
          <a:solidFill>
            <a:srgbClr val="D9CDBA"/>
          </a:solidFill>
          <a:ln/>
        </p:spPr>
        <p:txBody>
          <a:bodyPr/>
          <a:lstStyle/>
          <a:p>
            <a:endParaRPr lang="de-DE"/>
          </a:p>
        </p:txBody>
      </p:sp>
      <p:sp>
        <p:nvSpPr>
          <p:cNvPr id="4" name="Shape 2"/>
          <p:cNvSpPr/>
          <p:nvPr/>
        </p:nvSpPr>
        <p:spPr>
          <a:xfrm>
            <a:off x="2447330" y="2320945"/>
            <a:ext cx="30480" cy="864037"/>
          </a:xfrm>
          <a:prstGeom prst="roundRect">
            <a:avLst>
              <a:gd name="adj" fmla="val 121500"/>
            </a:avLst>
          </a:prstGeom>
          <a:solidFill>
            <a:srgbClr val="D9CDBA"/>
          </a:solidFill>
          <a:ln/>
        </p:spPr>
        <p:txBody>
          <a:bodyPr/>
          <a:lstStyle/>
          <a:p>
            <a:endParaRPr lang="de-DE"/>
          </a:p>
        </p:txBody>
      </p:sp>
      <p:sp>
        <p:nvSpPr>
          <p:cNvPr id="5" name="Shape 3"/>
          <p:cNvSpPr/>
          <p:nvPr/>
        </p:nvSpPr>
        <p:spPr>
          <a:xfrm>
            <a:off x="2184916" y="2043291"/>
            <a:ext cx="555427" cy="555427"/>
          </a:xfrm>
          <a:prstGeom prst="roundRect">
            <a:avLst>
              <a:gd name="adj" fmla="val 6668"/>
            </a:avLst>
          </a:prstGeom>
          <a:solidFill>
            <a:srgbClr val="F3E7D4"/>
          </a:solidFill>
          <a:ln/>
        </p:spPr>
        <p:txBody>
          <a:bodyPr/>
          <a:lstStyle/>
          <a:p>
            <a:endParaRPr lang="de-DE"/>
          </a:p>
        </p:txBody>
      </p:sp>
      <p:sp>
        <p:nvSpPr>
          <p:cNvPr id="6" name="Text 4"/>
          <p:cNvSpPr/>
          <p:nvPr/>
        </p:nvSpPr>
        <p:spPr>
          <a:xfrm>
            <a:off x="2399109" y="2146756"/>
            <a:ext cx="126921" cy="348496"/>
          </a:xfrm>
          <a:prstGeom prst="rect">
            <a:avLst/>
          </a:prstGeom>
          <a:noFill/>
          <a:ln/>
        </p:spPr>
        <p:txBody>
          <a:bodyPr wrap="none" lIns="0" tIns="0" rIns="0" bIns="0" rtlCol="0" anchor="t"/>
          <a:lstStyle/>
          <a:p>
            <a:pPr marL="0" indent="0" algn="ctr">
              <a:lnSpc>
                <a:spcPts val="2700"/>
              </a:lnSpc>
              <a:buNone/>
            </a:pPr>
            <a:r>
              <a:rPr lang="en-US" sz="2700" dirty="0">
                <a:solidFill>
                  <a:srgbClr val="3A3630"/>
                </a:solidFill>
                <a:latin typeface="Lora" pitchFamily="34" charset="0"/>
                <a:ea typeface="Lora" pitchFamily="34" charset="-122"/>
                <a:cs typeface="Lora" pitchFamily="34" charset="-120"/>
              </a:rPr>
              <a:t>1</a:t>
            </a:r>
            <a:endParaRPr lang="en-US" sz="2700" dirty="0"/>
          </a:p>
        </p:txBody>
      </p:sp>
      <p:sp>
        <p:nvSpPr>
          <p:cNvPr id="7" name="Text 5"/>
          <p:cNvSpPr/>
          <p:nvPr/>
        </p:nvSpPr>
        <p:spPr>
          <a:xfrm>
            <a:off x="1215509" y="3431977"/>
            <a:ext cx="2494478" cy="363141"/>
          </a:xfrm>
          <a:prstGeom prst="rect">
            <a:avLst/>
          </a:prstGeom>
          <a:noFill/>
          <a:ln/>
        </p:spPr>
        <p:txBody>
          <a:bodyPr wrap="none" lIns="0" tIns="0" rIns="0" bIns="0" rtlCol="0" anchor="t"/>
          <a:lstStyle/>
          <a:p>
            <a:pPr marL="0" indent="0" algn="ctr">
              <a:lnSpc>
                <a:spcPts val="2850"/>
              </a:lnSpc>
              <a:buNone/>
            </a:pPr>
            <a:r>
              <a:rPr lang="en-US" sz="2250" dirty="0">
                <a:solidFill>
                  <a:srgbClr val="3A3630"/>
                </a:solidFill>
                <a:latin typeface="Lora" pitchFamily="34" charset="0"/>
                <a:ea typeface="Lora" pitchFamily="34" charset="-122"/>
                <a:cs typeface="Lora" pitchFamily="34" charset="-120"/>
              </a:rPr>
              <a:t>Reflexion</a:t>
            </a:r>
            <a:endParaRPr lang="en-US" sz="2250" dirty="0"/>
          </a:p>
        </p:txBody>
      </p:sp>
      <p:sp>
        <p:nvSpPr>
          <p:cNvPr id="8" name="Text 6"/>
          <p:cNvSpPr/>
          <p:nvPr/>
        </p:nvSpPr>
        <p:spPr>
          <a:xfrm>
            <a:off x="1215509" y="3943231"/>
            <a:ext cx="2494478" cy="3555444"/>
          </a:xfrm>
          <a:prstGeom prst="rect">
            <a:avLst/>
          </a:prstGeom>
          <a:noFill/>
          <a:ln/>
        </p:spPr>
        <p:txBody>
          <a:bodyPr wrap="square" lIns="0" tIns="0" rIns="0" bIns="0" rtlCol="0" anchor="t"/>
          <a:lstStyle/>
          <a:p>
            <a:pPr marL="0" indent="0" algn="ctr">
              <a:lnSpc>
                <a:spcPts val="3100"/>
              </a:lnSpc>
              <a:buNone/>
            </a:pPr>
            <a:r>
              <a:rPr lang="en-US" sz="1900" dirty="0">
                <a:solidFill>
                  <a:srgbClr val="3A3630"/>
                </a:solidFill>
                <a:latin typeface="Source Sans Pro" pitchFamily="34" charset="0"/>
                <a:ea typeface="Source Sans Pro" pitchFamily="34" charset="-122"/>
                <a:cs typeface="Source Sans Pro" pitchFamily="34" charset="-120"/>
              </a:rPr>
              <a:t>Nehmen Sie sich Zeit, um Ihre Eindrücke und Erkenntnisse aus den Gesprächen zu reflektieren. Welche Agenturen oder Produktmanager haben Sie besonders interessiert?</a:t>
            </a:r>
            <a:endParaRPr lang="en-US" sz="1900" dirty="0"/>
          </a:p>
        </p:txBody>
      </p:sp>
      <p:sp>
        <p:nvSpPr>
          <p:cNvPr id="9" name="Shape 7"/>
          <p:cNvSpPr/>
          <p:nvPr/>
        </p:nvSpPr>
        <p:spPr>
          <a:xfrm>
            <a:off x="5682258" y="2320945"/>
            <a:ext cx="30480" cy="864037"/>
          </a:xfrm>
          <a:prstGeom prst="roundRect">
            <a:avLst>
              <a:gd name="adj" fmla="val 121500"/>
            </a:avLst>
          </a:prstGeom>
          <a:solidFill>
            <a:srgbClr val="D9CDBA"/>
          </a:solidFill>
          <a:ln/>
        </p:spPr>
        <p:txBody>
          <a:bodyPr/>
          <a:lstStyle/>
          <a:p>
            <a:endParaRPr lang="de-DE"/>
          </a:p>
        </p:txBody>
      </p:sp>
      <p:sp>
        <p:nvSpPr>
          <p:cNvPr id="10" name="Shape 8"/>
          <p:cNvSpPr/>
          <p:nvPr/>
        </p:nvSpPr>
        <p:spPr>
          <a:xfrm>
            <a:off x="5419844" y="2043291"/>
            <a:ext cx="555427" cy="555427"/>
          </a:xfrm>
          <a:prstGeom prst="roundRect">
            <a:avLst>
              <a:gd name="adj" fmla="val 6668"/>
            </a:avLst>
          </a:prstGeom>
          <a:solidFill>
            <a:srgbClr val="F3E7D4"/>
          </a:solidFill>
          <a:ln/>
        </p:spPr>
        <p:txBody>
          <a:bodyPr/>
          <a:lstStyle/>
          <a:p>
            <a:endParaRPr lang="de-DE"/>
          </a:p>
        </p:txBody>
      </p:sp>
      <p:sp>
        <p:nvSpPr>
          <p:cNvPr id="11" name="Text 9"/>
          <p:cNvSpPr/>
          <p:nvPr/>
        </p:nvSpPr>
        <p:spPr>
          <a:xfrm>
            <a:off x="5603915" y="2146756"/>
            <a:ext cx="187166" cy="348496"/>
          </a:xfrm>
          <a:prstGeom prst="rect">
            <a:avLst/>
          </a:prstGeom>
          <a:noFill/>
          <a:ln/>
        </p:spPr>
        <p:txBody>
          <a:bodyPr wrap="none" lIns="0" tIns="0" rIns="0" bIns="0" rtlCol="0" anchor="t"/>
          <a:lstStyle/>
          <a:p>
            <a:pPr marL="0" indent="0" algn="ctr">
              <a:lnSpc>
                <a:spcPts val="2700"/>
              </a:lnSpc>
              <a:buNone/>
            </a:pPr>
            <a:r>
              <a:rPr lang="en-US" sz="2700" dirty="0">
                <a:solidFill>
                  <a:srgbClr val="3A3630"/>
                </a:solidFill>
                <a:latin typeface="Lora" pitchFamily="34" charset="0"/>
                <a:ea typeface="Lora" pitchFamily="34" charset="-122"/>
                <a:cs typeface="Lora" pitchFamily="34" charset="-120"/>
              </a:rPr>
              <a:t>2</a:t>
            </a:r>
            <a:endParaRPr lang="en-US" sz="2700" dirty="0"/>
          </a:p>
        </p:txBody>
      </p:sp>
      <p:sp>
        <p:nvSpPr>
          <p:cNvPr id="12" name="Text 10"/>
          <p:cNvSpPr/>
          <p:nvPr/>
        </p:nvSpPr>
        <p:spPr>
          <a:xfrm>
            <a:off x="4450437" y="3431977"/>
            <a:ext cx="2494478" cy="363141"/>
          </a:xfrm>
          <a:prstGeom prst="rect">
            <a:avLst/>
          </a:prstGeom>
          <a:noFill/>
          <a:ln/>
        </p:spPr>
        <p:txBody>
          <a:bodyPr wrap="none" lIns="0" tIns="0" rIns="0" bIns="0" rtlCol="0" anchor="t"/>
          <a:lstStyle/>
          <a:p>
            <a:pPr marL="0" indent="0" algn="ctr">
              <a:lnSpc>
                <a:spcPts val="2850"/>
              </a:lnSpc>
              <a:buNone/>
            </a:pPr>
            <a:r>
              <a:rPr lang="en-US" sz="2250" dirty="0">
                <a:solidFill>
                  <a:srgbClr val="3A3630"/>
                </a:solidFill>
                <a:latin typeface="Lora" pitchFamily="34" charset="0"/>
                <a:ea typeface="Lora" pitchFamily="34" charset="-122"/>
                <a:cs typeface="Lora" pitchFamily="34" charset="-120"/>
              </a:rPr>
              <a:t>Follow-up</a:t>
            </a:r>
            <a:endParaRPr lang="en-US" sz="2250" dirty="0"/>
          </a:p>
        </p:txBody>
      </p:sp>
      <p:sp>
        <p:nvSpPr>
          <p:cNvPr id="13" name="Text 11"/>
          <p:cNvSpPr/>
          <p:nvPr/>
        </p:nvSpPr>
        <p:spPr>
          <a:xfrm>
            <a:off x="4450437" y="3943231"/>
            <a:ext cx="2494478" cy="3555444"/>
          </a:xfrm>
          <a:prstGeom prst="rect">
            <a:avLst/>
          </a:prstGeom>
          <a:noFill/>
          <a:ln/>
        </p:spPr>
        <p:txBody>
          <a:bodyPr wrap="square" lIns="0" tIns="0" rIns="0" bIns="0" rtlCol="0" anchor="t"/>
          <a:lstStyle/>
          <a:p>
            <a:pPr marL="0" indent="0" algn="ctr">
              <a:lnSpc>
                <a:spcPts val="3100"/>
              </a:lnSpc>
              <a:buNone/>
            </a:pPr>
            <a:r>
              <a:rPr lang="en-US" sz="1900" dirty="0">
                <a:solidFill>
                  <a:srgbClr val="3A3630"/>
                </a:solidFill>
                <a:latin typeface="Source Sans Pro" pitchFamily="34" charset="0"/>
                <a:ea typeface="Source Sans Pro" pitchFamily="34" charset="-122"/>
                <a:cs typeface="Source Sans Pro" pitchFamily="34" charset="-120"/>
              </a:rPr>
              <a:t>Kontaktieren Sie interessante Gesprächspartner zeitnah nach dem Event. Beziehen Sie sich auf konkrete Gesprächspunkte und schlagen Sie nächste Schritte vor.</a:t>
            </a:r>
            <a:endParaRPr lang="en-US" sz="1900" dirty="0"/>
          </a:p>
        </p:txBody>
      </p:sp>
      <p:sp>
        <p:nvSpPr>
          <p:cNvPr id="14" name="Shape 12"/>
          <p:cNvSpPr/>
          <p:nvPr/>
        </p:nvSpPr>
        <p:spPr>
          <a:xfrm>
            <a:off x="8917186" y="2320945"/>
            <a:ext cx="30480" cy="864037"/>
          </a:xfrm>
          <a:prstGeom prst="roundRect">
            <a:avLst>
              <a:gd name="adj" fmla="val 121500"/>
            </a:avLst>
          </a:prstGeom>
          <a:solidFill>
            <a:srgbClr val="D9CDBA"/>
          </a:solidFill>
          <a:ln/>
        </p:spPr>
        <p:txBody>
          <a:bodyPr/>
          <a:lstStyle/>
          <a:p>
            <a:endParaRPr lang="de-DE"/>
          </a:p>
        </p:txBody>
      </p:sp>
      <p:sp>
        <p:nvSpPr>
          <p:cNvPr id="15" name="Shape 13"/>
          <p:cNvSpPr/>
          <p:nvPr/>
        </p:nvSpPr>
        <p:spPr>
          <a:xfrm>
            <a:off x="8654772" y="2043291"/>
            <a:ext cx="555427" cy="555427"/>
          </a:xfrm>
          <a:prstGeom prst="roundRect">
            <a:avLst>
              <a:gd name="adj" fmla="val 6668"/>
            </a:avLst>
          </a:prstGeom>
          <a:solidFill>
            <a:srgbClr val="F3E7D4"/>
          </a:solidFill>
          <a:ln/>
        </p:spPr>
        <p:txBody>
          <a:bodyPr/>
          <a:lstStyle/>
          <a:p>
            <a:endParaRPr lang="de-DE"/>
          </a:p>
        </p:txBody>
      </p:sp>
      <p:sp>
        <p:nvSpPr>
          <p:cNvPr id="16" name="Text 14"/>
          <p:cNvSpPr/>
          <p:nvPr/>
        </p:nvSpPr>
        <p:spPr>
          <a:xfrm>
            <a:off x="8835390" y="2146756"/>
            <a:ext cx="194191" cy="348496"/>
          </a:xfrm>
          <a:prstGeom prst="rect">
            <a:avLst/>
          </a:prstGeom>
          <a:noFill/>
          <a:ln/>
        </p:spPr>
        <p:txBody>
          <a:bodyPr wrap="none" lIns="0" tIns="0" rIns="0" bIns="0" rtlCol="0" anchor="t"/>
          <a:lstStyle/>
          <a:p>
            <a:pPr marL="0" indent="0" algn="ctr">
              <a:lnSpc>
                <a:spcPts val="2700"/>
              </a:lnSpc>
              <a:buNone/>
            </a:pPr>
            <a:r>
              <a:rPr lang="en-US" sz="2700" dirty="0">
                <a:solidFill>
                  <a:srgbClr val="3A3630"/>
                </a:solidFill>
                <a:latin typeface="Lora" pitchFamily="34" charset="0"/>
                <a:ea typeface="Lora" pitchFamily="34" charset="-122"/>
                <a:cs typeface="Lora" pitchFamily="34" charset="-120"/>
              </a:rPr>
              <a:t>3</a:t>
            </a:r>
            <a:endParaRPr lang="en-US" sz="2700" dirty="0"/>
          </a:p>
        </p:txBody>
      </p:sp>
      <p:sp>
        <p:nvSpPr>
          <p:cNvPr id="17" name="Text 15"/>
          <p:cNvSpPr/>
          <p:nvPr/>
        </p:nvSpPr>
        <p:spPr>
          <a:xfrm>
            <a:off x="7685365" y="3431977"/>
            <a:ext cx="2494478" cy="363141"/>
          </a:xfrm>
          <a:prstGeom prst="rect">
            <a:avLst/>
          </a:prstGeom>
          <a:noFill/>
          <a:ln/>
        </p:spPr>
        <p:txBody>
          <a:bodyPr wrap="none" lIns="0" tIns="0" rIns="0" bIns="0" rtlCol="0" anchor="t"/>
          <a:lstStyle/>
          <a:p>
            <a:pPr marL="0" indent="0" algn="ctr">
              <a:lnSpc>
                <a:spcPts val="2850"/>
              </a:lnSpc>
              <a:buNone/>
            </a:pPr>
            <a:r>
              <a:rPr lang="en-US" sz="2250" dirty="0">
                <a:solidFill>
                  <a:srgbClr val="3A3630"/>
                </a:solidFill>
                <a:latin typeface="Lora" pitchFamily="34" charset="0"/>
                <a:ea typeface="Lora" pitchFamily="34" charset="-122"/>
                <a:cs typeface="Lora" pitchFamily="34" charset="-120"/>
              </a:rPr>
              <a:t>Netzwerkpflege</a:t>
            </a:r>
            <a:endParaRPr lang="en-US" sz="2250" dirty="0"/>
          </a:p>
        </p:txBody>
      </p:sp>
      <p:sp>
        <p:nvSpPr>
          <p:cNvPr id="18" name="Text 16"/>
          <p:cNvSpPr/>
          <p:nvPr/>
        </p:nvSpPr>
        <p:spPr>
          <a:xfrm>
            <a:off x="7685365" y="3943231"/>
            <a:ext cx="2494478" cy="3160395"/>
          </a:xfrm>
          <a:prstGeom prst="rect">
            <a:avLst/>
          </a:prstGeom>
          <a:noFill/>
          <a:ln/>
        </p:spPr>
        <p:txBody>
          <a:bodyPr wrap="square" lIns="0" tIns="0" rIns="0" bIns="0" rtlCol="0" anchor="t"/>
          <a:lstStyle/>
          <a:p>
            <a:pPr marL="0" indent="0" algn="ctr">
              <a:lnSpc>
                <a:spcPts val="3100"/>
              </a:lnSpc>
              <a:buNone/>
            </a:pPr>
            <a:r>
              <a:rPr lang="en-US" sz="1900" dirty="0">
                <a:solidFill>
                  <a:srgbClr val="3A3630"/>
                </a:solidFill>
                <a:latin typeface="Source Sans Pro" pitchFamily="34" charset="0"/>
                <a:ea typeface="Source Sans Pro" pitchFamily="34" charset="-122"/>
                <a:cs typeface="Source Sans Pro" pitchFamily="34" charset="-120"/>
              </a:rPr>
              <a:t>Nutzen Sie professionelle Netzwerke wie LinkedIn, um mit Ihren neuen Kontakten in Verbindung zu bleiben und Ihr Netzwerk auszubauen.</a:t>
            </a:r>
            <a:endParaRPr lang="en-US" sz="1900" dirty="0"/>
          </a:p>
        </p:txBody>
      </p:sp>
      <p:sp>
        <p:nvSpPr>
          <p:cNvPr id="19" name="Shape 17"/>
          <p:cNvSpPr/>
          <p:nvPr/>
        </p:nvSpPr>
        <p:spPr>
          <a:xfrm>
            <a:off x="12152114" y="2320945"/>
            <a:ext cx="30480" cy="864037"/>
          </a:xfrm>
          <a:prstGeom prst="roundRect">
            <a:avLst>
              <a:gd name="adj" fmla="val 121500"/>
            </a:avLst>
          </a:prstGeom>
          <a:solidFill>
            <a:srgbClr val="D9CDBA"/>
          </a:solidFill>
          <a:ln/>
        </p:spPr>
        <p:txBody>
          <a:bodyPr/>
          <a:lstStyle/>
          <a:p>
            <a:endParaRPr lang="de-DE"/>
          </a:p>
        </p:txBody>
      </p:sp>
      <p:sp>
        <p:nvSpPr>
          <p:cNvPr id="20" name="Shape 18"/>
          <p:cNvSpPr/>
          <p:nvPr/>
        </p:nvSpPr>
        <p:spPr>
          <a:xfrm>
            <a:off x="11889700" y="2043291"/>
            <a:ext cx="555427" cy="555427"/>
          </a:xfrm>
          <a:prstGeom prst="roundRect">
            <a:avLst>
              <a:gd name="adj" fmla="val 6668"/>
            </a:avLst>
          </a:prstGeom>
          <a:solidFill>
            <a:srgbClr val="F3E7D4"/>
          </a:solidFill>
          <a:ln/>
        </p:spPr>
        <p:txBody>
          <a:bodyPr/>
          <a:lstStyle/>
          <a:p>
            <a:endParaRPr lang="de-DE"/>
          </a:p>
        </p:txBody>
      </p:sp>
      <p:sp>
        <p:nvSpPr>
          <p:cNvPr id="21" name="Text 19"/>
          <p:cNvSpPr/>
          <p:nvPr/>
        </p:nvSpPr>
        <p:spPr>
          <a:xfrm>
            <a:off x="12072938" y="2146756"/>
            <a:ext cx="188952" cy="348496"/>
          </a:xfrm>
          <a:prstGeom prst="rect">
            <a:avLst/>
          </a:prstGeom>
          <a:noFill/>
          <a:ln/>
        </p:spPr>
        <p:txBody>
          <a:bodyPr wrap="none" lIns="0" tIns="0" rIns="0" bIns="0" rtlCol="0" anchor="t"/>
          <a:lstStyle/>
          <a:p>
            <a:pPr marL="0" indent="0" algn="ctr">
              <a:lnSpc>
                <a:spcPts val="2700"/>
              </a:lnSpc>
              <a:buNone/>
            </a:pPr>
            <a:r>
              <a:rPr lang="en-US" sz="2700" dirty="0">
                <a:solidFill>
                  <a:srgbClr val="3A3630"/>
                </a:solidFill>
                <a:latin typeface="Lora" pitchFamily="34" charset="0"/>
                <a:ea typeface="Lora" pitchFamily="34" charset="-122"/>
                <a:cs typeface="Lora" pitchFamily="34" charset="-120"/>
              </a:rPr>
              <a:t>4</a:t>
            </a:r>
            <a:endParaRPr lang="en-US" sz="2700" dirty="0"/>
          </a:p>
        </p:txBody>
      </p:sp>
      <p:sp>
        <p:nvSpPr>
          <p:cNvPr id="22" name="Text 20"/>
          <p:cNvSpPr/>
          <p:nvPr/>
        </p:nvSpPr>
        <p:spPr>
          <a:xfrm>
            <a:off x="10920293" y="3431977"/>
            <a:ext cx="2494478" cy="363141"/>
          </a:xfrm>
          <a:prstGeom prst="rect">
            <a:avLst/>
          </a:prstGeom>
          <a:noFill/>
          <a:ln/>
        </p:spPr>
        <p:txBody>
          <a:bodyPr wrap="none" lIns="0" tIns="0" rIns="0" bIns="0" rtlCol="0" anchor="t"/>
          <a:lstStyle/>
          <a:p>
            <a:pPr marL="0" indent="0" algn="ctr">
              <a:lnSpc>
                <a:spcPts val="2850"/>
              </a:lnSpc>
              <a:buNone/>
            </a:pPr>
            <a:r>
              <a:rPr lang="en-US" sz="2250" dirty="0">
                <a:solidFill>
                  <a:srgbClr val="3A3630"/>
                </a:solidFill>
                <a:latin typeface="Lora" pitchFamily="34" charset="0"/>
                <a:ea typeface="Lora" pitchFamily="34" charset="-122"/>
                <a:cs typeface="Lora" pitchFamily="34" charset="-120"/>
              </a:rPr>
              <a:t>Feedback</a:t>
            </a:r>
            <a:endParaRPr lang="en-US" sz="2250" dirty="0"/>
          </a:p>
        </p:txBody>
      </p:sp>
      <p:sp>
        <p:nvSpPr>
          <p:cNvPr id="23" name="Text 21"/>
          <p:cNvSpPr/>
          <p:nvPr/>
        </p:nvSpPr>
        <p:spPr>
          <a:xfrm>
            <a:off x="10920293" y="3943231"/>
            <a:ext cx="2494478" cy="2765346"/>
          </a:xfrm>
          <a:prstGeom prst="rect">
            <a:avLst/>
          </a:prstGeom>
          <a:noFill/>
          <a:ln/>
        </p:spPr>
        <p:txBody>
          <a:bodyPr wrap="square" lIns="0" tIns="0" rIns="0" bIns="0" rtlCol="0" anchor="t"/>
          <a:lstStyle/>
          <a:p>
            <a:pPr marL="0" indent="0" algn="ctr">
              <a:lnSpc>
                <a:spcPts val="3100"/>
              </a:lnSpc>
              <a:buNone/>
            </a:pPr>
            <a:r>
              <a:rPr lang="en-US" sz="1900" dirty="0">
                <a:solidFill>
                  <a:srgbClr val="3A3630"/>
                </a:solidFill>
                <a:latin typeface="Source Sans Pro" pitchFamily="34" charset="0"/>
                <a:ea typeface="Source Sans Pro" pitchFamily="34" charset="-122"/>
                <a:cs typeface="Source Sans Pro" pitchFamily="34" charset="-120"/>
              </a:rPr>
              <a:t>Geben Sie den Organisatoren Feedback zum Event. Ihre Erfahrungen helfen bei der Optimierung zukünftiger Veranstaltungen.</a:t>
            </a:r>
            <a:endParaRPr lang="en-US" sz="1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968693" y="1369338"/>
            <a:ext cx="5809059" cy="726043"/>
          </a:xfrm>
          <a:prstGeom prst="rect">
            <a:avLst/>
          </a:prstGeom>
          <a:noFill/>
          <a:ln/>
        </p:spPr>
        <p:txBody>
          <a:bodyPr wrap="none" lIns="0" tIns="0" rIns="0" bIns="0" rtlCol="0" anchor="t"/>
          <a:lstStyle/>
          <a:p>
            <a:pPr marL="0" indent="0">
              <a:lnSpc>
                <a:spcPts val="5700"/>
              </a:lnSpc>
              <a:buNone/>
            </a:pPr>
            <a:r>
              <a:rPr lang="en-US" sz="4550" dirty="0">
                <a:solidFill>
                  <a:srgbClr val="38512F"/>
                </a:solidFill>
                <a:latin typeface="Lora" pitchFamily="34" charset="0"/>
                <a:ea typeface="Lora" pitchFamily="34" charset="-122"/>
                <a:cs typeface="Lora" pitchFamily="34" charset="-120"/>
              </a:rPr>
              <a:t>Ausblick und Fazit</a:t>
            </a:r>
            <a:endParaRPr lang="en-US" sz="4550" dirty="0"/>
          </a:p>
        </p:txBody>
      </p:sp>
      <p:sp>
        <p:nvSpPr>
          <p:cNvPr id="3" name="Text 1"/>
          <p:cNvSpPr/>
          <p:nvPr/>
        </p:nvSpPr>
        <p:spPr>
          <a:xfrm>
            <a:off x="968693" y="2589133"/>
            <a:ext cx="12692896" cy="1185148"/>
          </a:xfrm>
          <a:prstGeom prst="rect">
            <a:avLst/>
          </a:prstGeom>
          <a:noFill/>
          <a:ln/>
        </p:spPr>
        <p:txBody>
          <a:bodyPr wrap="square" lIns="0" tIns="0" rIns="0" bIns="0" rtlCol="0" anchor="t"/>
          <a:lstStyle/>
          <a:p>
            <a:pPr marL="0" indent="0">
              <a:lnSpc>
                <a:spcPts val="3100"/>
              </a:lnSpc>
              <a:buNone/>
            </a:pPr>
            <a:r>
              <a:rPr lang="en-US" sz="1900" dirty="0">
                <a:solidFill>
                  <a:srgbClr val="3A3630"/>
                </a:solidFill>
                <a:latin typeface="Source Sans Pro" pitchFamily="34" charset="0"/>
                <a:ea typeface="Source Sans Pro" pitchFamily="34" charset="-122"/>
                <a:cs typeface="Source Sans Pro" pitchFamily="34" charset="-120"/>
              </a:rPr>
              <a:t>Das Speed Dating Event der Pharma Uno Akademie bietet eine einzigartige Plattform für junge Produktmanager und Agenturen, um wertvolle Kontakte zu knüpfen und die Zusammenarbeit in der Pharmabranche zu fördern. Durch die gezielte Vorbereitung und aktive Teilnahme können alle Beteiligten maximal von dieser Veranstaltung profitieren.</a:t>
            </a:r>
            <a:endParaRPr lang="en-US" sz="1900" dirty="0"/>
          </a:p>
        </p:txBody>
      </p:sp>
      <p:sp>
        <p:nvSpPr>
          <p:cNvPr id="4" name="Text 2"/>
          <p:cNvSpPr/>
          <p:nvPr/>
        </p:nvSpPr>
        <p:spPr>
          <a:xfrm>
            <a:off x="1338977" y="4329589"/>
            <a:ext cx="12322612" cy="790099"/>
          </a:xfrm>
          <a:prstGeom prst="rect">
            <a:avLst/>
          </a:prstGeom>
          <a:noFill/>
          <a:ln/>
        </p:spPr>
        <p:txBody>
          <a:bodyPr wrap="square" lIns="0" tIns="0" rIns="0" bIns="0" rtlCol="0" anchor="t"/>
          <a:lstStyle/>
          <a:p>
            <a:pPr marL="0" indent="0">
              <a:lnSpc>
                <a:spcPts val="3100"/>
              </a:lnSpc>
              <a:buNone/>
            </a:pPr>
            <a:r>
              <a:rPr lang="en-US" sz="1900" dirty="0">
                <a:solidFill>
                  <a:srgbClr val="3A3630"/>
                </a:solidFill>
                <a:latin typeface="Source Sans Pro" pitchFamily="34" charset="0"/>
                <a:ea typeface="Source Sans Pro" pitchFamily="34" charset="-122"/>
                <a:cs typeface="Source Sans Pro" pitchFamily="34" charset="-120"/>
              </a:rPr>
              <a:t>Networking ist nicht nur eine Investition in Ihre Karriere, sondern auch in die Zukunft der Pharmabranche. Nutzen Sie diese Chance, um Innovationen voranzutreiben und langfristige Partnerschaften aufzubauen.</a:t>
            </a:r>
            <a:endParaRPr lang="en-US" sz="1900" dirty="0"/>
          </a:p>
        </p:txBody>
      </p:sp>
      <p:sp>
        <p:nvSpPr>
          <p:cNvPr id="5" name="Shape 3"/>
          <p:cNvSpPr/>
          <p:nvPr/>
        </p:nvSpPr>
        <p:spPr>
          <a:xfrm>
            <a:off x="968693" y="4051935"/>
            <a:ext cx="30480" cy="1345406"/>
          </a:xfrm>
          <a:prstGeom prst="rect">
            <a:avLst/>
          </a:prstGeom>
          <a:solidFill>
            <a:srgbClr val="38512F"/>
          </a:solidFill>
          <a:ln/>
        </p:spPr>
        <p:txBody>
          <a:bodyPr/>
          <a:lstStyle/>
          <a:p>
            <a:endParaRPr lang="de-DE"/>
          </a:p>
        </p:txBody>
      </p:sp>
      <p:sp>
        <p:nvSpPr>
          <p:cNvPr id="6" name="Text 4"/>
          <p:cNvSpPr/>
          <p:nvPr/>
        </p:nvSpPr>
        <p:spPr>
          <a:xfrm>
            <a:off x="968693" y="5674995"/>
            <a:ext cx="12692896" cy="1185148"/>
          </a:xfrm>
          <a:prstGeom prst="rect">
            <a:avLst/>
          </a:prstGeom>
          <a:noFill/>
          <a:ln/>
        </p:spPr>
        <p:txBody>
          <a:bodyPr wrap="square" lIns="0" tIns="0" rIns="0" bIns="0" rtlCol="0" anchor="t"/>
          <a:lstStyle/>
          <a:p>
            <a:pPr marL="0" indent="0">
              <a:lnSpc>
                <a:spcPts val="3100"/>
              </a:lnSpc>
              <a:buNone/>
            </a:pPr>
            <a:r>
              <a:rPr lang="en-US" sz="1900" dirty="0">
                <a:solidFill>
                  <a:srgbClr val="3A3630"/>
                </a:solidFill>
                <a:latin typeface="Source Sans Pro" pitchFamily="34" charset="0"/>
                <a:ea typeface="Source Sans Pro" pitchFamily="34" charset="-122"/>
                <a:cs typeface="Source Sans Pro" pitchFamily="34" charset="-120"/>
              </a:rPr>
              <a:t>Mit den gewonnenen Erkenntnissen und Kontakten sind Sie bestens gerüstet, um zukünftige Herausforderungen im Pharma-Marketing erfolgreich zu meistern. Bleiben Sie offen für neue Ideen, pflegen Sie Ihr Netzwerk kontinuierlich und nutzen Sie die Synergien, die sich aus dieser Veranstaltung ergeben, um Ihre Projekte und Ihre Karriere voranzutreiben.</a:t>
            </a:r>
            <a:endParaRPr lang="en-US" sz="1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757</Words>
  <Application>Microsoft Office PowerPoint</Application>
  <PresentationFormat>Benutzerdefiniert</PresentationFormat>
  <Paragraphs>76</Paragraphs>
  <Slides>8</Slides>
  <Notes>8</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8</vt:i4>
      </vt:variant>
    </vt:vector>
  </HeadingPairs>
  <TitlesOfParts>
    <vt:vector size="14" baseType="lpstr">
      <vt:lpstr>Arial</vt:lpstr>
      <vt:lpstr>Source Sans Pro Bold</vt:lpstr>
      <vt:lpstr>Lora</vt:lpstr>
      <vt:lpstr>Source Sans Pro</vt:lpstr>
      <vt:lpstr>Source Sans Pro Medium</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Henrike Melmert</cp:lastModifiedBy>
  <cp:revision>1</cp:revision>
  <dcterms:created xsi:type="dcterms:W3CDTF">2024-12-02T17:54:12Z</dcterms:created>
  <dcterms:modified xsi:type="dcterms:W3CDTF">2025-02-18T08:57:12Z</dcterms:modified>
</cp:coreProperties>
</file>