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4630400" cy="8229600"/>
  <p:notesSz cx="8229600" cy="14630400"/>
  <p:embeddedFontLst>
    <p:embeddedFont>
      <p:font typeface="Inter" panose="020B0604020202020204" charset="0"/>
      <p:regular r:id="rId9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0" d="100"/>
          <a:sy n="60" d="100"/>
        </p:scale>
        <p:origin x="8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485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18408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Finales Kostenangebot: Pharma Uno Akademie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941802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20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Dieses Angebot betrifft das Blended Learning Konzept der GWA. Es beinhaltet Fixkosten für die GWA sowie variable Teilnehmerkosten. Die Agenturen können individuell entscheiden, ob sie teilnehmen möchten. GWA-Mitglieder erhalten attraktive Rabatte.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665470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8CCB1B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6" name="Text 3"/>
          <p:cNvSpPr/>
          <p:nvPr/>
        </p:nvSpPr>
        <p:spPr>
          <a:xfrm>
            <a:off x="6380798" y="5798106"/>
            <a:ext cx="161687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HM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6756440" y="5648563"/>
            <a:ext cx="2717244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0320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by Henrike  Melmert</a:t>
            </a:r>
            <a:endParaRPr lang="en-US" sz="220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0" y="2286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614707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Fixkosten für die GWA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315420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Reduzierter Paketpreis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20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Der Fixbetrag wird auf 6.000 € netto reduziert. Dies ermöglicht GWA die Finanzierung des Konzepts. Es macht es für Mitglieder attraktiver.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Leistungen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39685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20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Konzeption und Entwicklung von Inhalten, Materialien und Struktur. Präsenz-Workshop, Online-Sessions &amp; Selbststudium. Kosten sind durch TN-Gebühren gedeckt.</a:t>
            </a:r>
            <a:endParaRPr lang="en-US" sz="175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0" y="2286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186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14229" y="571857"/>
            <a:ext cx="7688342" cy="12996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100"/>
              </a:lnSpc>
              <a:buNone/>
            </a:pPr>
            <a:r>
              <a:rPr lang="en-US" sz="40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Variable Kosten pro Teilnehmer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6214229" y="2183368"/>
            <a:ext cx="7688342" cy="1213247"/>
          </a:xfrm>
          <a:prstGeom prst="roundRect">
            <a:avLst>
              <a:gd name="adj" fmla="val 7199"/>
            </a:avLst>
          </a:prstGeom>
          <a:solidFill>
            <a:srgbClr val="FFF0CC"/>
          </a:solidFill>
          <a:ln w="7620">
            <a:solidFill>
              <a:srgbClr val="E5D6B2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5" name="Text 2"/>
          <p:cNvSpPr/>
          <p:nvPr/>
        </p:nvSpPr>
        <p:spPr>
          <a:xfrm>
            <a:off x="6429732" y="2398871"/>
            <a:ext cx="2774275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40320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Standardpreis (10 TN)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6429732" y="2848332"/>
            <a:ext cx="7257336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0320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1.500 € pro Person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6214229" y="3604498"/>
            <a:ext cx="7688342" cy="1213247"/>
          </a:xfrm>
          <a:prstGeom prst="roundRect">
            <a:avLst>
              <a:gd name="adj" fmla="val 7199"/>
            </a:avLst>
          </a:prstGeom>
          <a:solidFill>
            <a:srgbClr val="FFF0CC"/>
          </a:solidFill>
          <a:ln w="7620">
            <a:solidFill>
              <a:srgbClr val="E5D6B2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8" name="Text 5"/>
          <p:cNvSpPr/>
          <p:nvPr/>
        </p:nvSpPr>
        <p:spPr>
          <a:xfrm>
            <a:off x="6429732" y="3820001"/>
            <a:ext cx="259937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40320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GWA-Rabatt (10 TN)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6429732" y="4269462"/>
            <a:ext cx="7257336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0320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1.200 € pro Person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6214229" y="5025628"/>
            <a:ext cx="7688342" cy="1213247"/>
          </a:xfrm>
          <a:prstGeom prst="roundRect">
            <a:avLst>
              <a:gd name="adj" fmla="val 7199"/>
            </a:avLst>
          </a:prstGeom>
          <a:solidFill>
            <a:srgbClr val="FFF0CC"/>
          </a:solidFill>
          <a:ln w="7620">
            <a:solidFill>
              <a:srgbClr val="E5D6B2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1" name="Text 8"/>
          <p:cNvSpPr/>
          <p:nvPr/>
        </p:nvSpPr>
        <p:spPr>
          <a:xfrm>
            <a:off x="6429732" y="5241131"/>
            <a:ext cx="276070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40320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Standardpreis (15 TN)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6429732" y="5690592"/>
            <a:ext cx="7257336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0320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1.250 € pro Person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6214229" y="6446758"/>
            <a:ext cx="7688342" cy="1213247"/>
          </a:xfrm>
          <a:prstGeom prst="roundRect">
            <a:avLst>
              <a:gd name="adj" fmla="val 7199"/>
            </a:avLst>
          </a:prstGeom>
          <a:solidFill>
            <a:srgbClr val="FFF0CC"/>
          </a:solidFill>
          <a:ln w="7620">
            <a:solidFill>
              <a:srgbClr val="E5D6B2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4" name="Text 11"/>
          <p:cNvSpPr/>
          <p:nvPr/>
        </p:nvSpPr>
        <p:spPr>
          <a:xfrm>
            <a:off x="6429732" y="6662261"/>
            <a:ext cx="259937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40320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GWA-Rabatt (15 TN)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6429732" y="7111722"/>
            <a:ext cx="7257336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0320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1.000 € pro Person</a:t>
            </a:r>
            <a:endParaRPr lang="en-US" sz="1600" dirty="0"/>
          </a:p>
        </p:txBody>
      </p:sp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0" y="2286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980361"/>
            <a:ext cx="7113984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Sonderkondition für Pilotgruppe</a:t>
            </a:r>
            <a:endParaRPr lang="en-US" sz="35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1819513"/>
            <a:ext cx="907256" cy="108870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459623" y="2000964"/>
            <a:ext cx="226826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0320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Standard (10 TN)</a:t>
            </a:r>
            <a:endParaRPr lang="en-US" sz="1750" dirty="0"/>
          </a:p>
        </p:txBody>
      </p:sp>
      <p:sp>
        <p:nvSpPr>
          <p:cNvPr id="6" name="Text 2"/>
          <p:cNvSpPr/>
          <p:nvPr/>
        </p:nvSpPr>
        <p:spPr>
          <a:xfrm>
            <a:off x="7459623" y="2393275"/>
            <a:ext cx="6376988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0320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1.200 € p.P.</a:t>
            </a:r>
            <a:endParaRPr lang="en-US" sz="14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2908221"/>
            <a:ext cx="907256" cy="108870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459623" y="3089672"/>
            <a:ext cx="226826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0320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Pilotpreis (10 TN)</a:t>
            </a:r>
            <a:endParaRPr lang="en-US" sz="1750" dirty="0"/>
          </a:p>
        </p:txBody>
      </p:sp>
      <p:sp>
        <p:nvSpPr>
          <p:cNvPr id="9" name="Text 4"/>
          <p:cNvSpPr/>
          <p:nvPr/>
        </p:nvSpPr>
        <p:spPr>
          <a:xfrm>
            <a:off x="7459623" y="3481983"/>
            <a:ext cx="6376988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0320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900 € p.P. (-25%)</a:t>
            </a:r>
            <a:endParaRPr lang="en-US" sz="14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3996928"/>
            <a:ext cx="907256" cy="108870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459623" y="4178379"/>
            <a:ext cx="226826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0320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Standard (15 TN)</a:t>
            </a:r>
            <a:endParaRPr lang="en-US" sz="1750" dirty="0"/>
          </a:p>
        </p:txBody>
      </p:sp>
      <p:sp>
        <p:nvSpPr>
          <p:cNvPr id="12" name="Text 6"/>
          <p:cNvSpPr/>
          <p:nvPr/>
        </p:nvSpPr>
        <p:spPr>
          <a:xfrm>
            <a:off x="7459623" y="4570690"/>
            <a:ext cx="6376988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0320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1.000 € p.P.</a:t>
            </a:r>
            <a:endParaRPr lang="en-US" sz="14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0190" y="5085636"/>
            <a:ext cx="907256" cy="108870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459623" y="5267087"/>
            <a:ext cx="226826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0320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Pilotpreis (15 TN)</a:t>
            </a:r>
            <a:endParaRPr lang="en-US" sz="1750" dirty="0"/>
          </a:p>
        </p:txBody>
      </p:sp>
      <p:sp>
        <p:nvSpPr>
          <p:cNvPr id="15" name="Text 8"/>
          <p:cNvSpPr/>
          <p:nvPr/>
        </p:nvSpPr>
        <p:spPr>
          <a:xfrm>
            <a:off x="7459623" y="5659398"/>
            <a:ext cx="6376988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0320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750 € p.P. (-25%)</a:t>
            </a:r>
            <a:endParaRPr lang="en-US" sz="1400" dirty="0"/>
          </a:p>
        </p:txBody>
      </p:sp>
      <p:sp>
        <p:nvSpPr>
          <p:cNvPr id="16" name="Text 9"/>
          <p:cNvSpPr/>
          <p:nvPr/>
        </p:nvSpPr>
        <p:spPr>
          <a:xfrm>
            <a:off x="6280190" y="6378416"/>
            <a:ext cx="7556421" cy="8708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400" dirty="0">
                <a:solidFill>
                  <a:srgbClr val="40320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Ein zusätzlicher Rabatt von 25 % auf den Teilnehmerpreis wird für den ersten Durchgang gewährt. Dies dient dazu, das Format zu testen und die Einstiegshürde zu senken.</a:t>
            </a:r>
            <a:endParaRPr lang="en-US" sz="1400" dirty="0"/>
          </a:p>
        </p:txBody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16000" y="2286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9355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338393"/>
            <a:ext cx="9283898" cy="673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300"/>
              </a:lnSpc>
              <a:buNone/>
            </a:pPr>
            <a:r>
              <a:rPr lang="en-US" sz="4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Finanzierungsmodelle im Überblick</a:t>
            </a:r>
            <a:endParaRPr lang="en-US" sz="4200" dirty="0"/>
          </a:p>
        </p:txBody>
      </p:sp>
      <p:sp>
        <p:nvSpPr>
          <p:cNvPr id="4" name="Shape 1"/>
          <p:cNvSpPr/>
          <p:nvPr/>
        </p:nvSpPr>
        <p:spPr>
          <a:xfrm>
            <a:off x="793790" y="4334947"/>
            <a:ext cx="13042821" cy="3249692"/>
          </a:xfrm>
          <a:prstGeom prst="roundRect">
            <a:avLst>
              <a:gd name="adj" fmla="val 2785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5" name="Shape 2"/>
          <p:cNvSpPr/>
          <p:nvPr/>
        </p:nvSpPr>
        <p:spPr>
          <a:xfrm>
            <a:off x="801410" y="4342567"/>
            <a:ext cx="13027581" cy="61841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6" name="Text 3"/>
          <p:cNvSpPr/>
          <p:nvPr/>
        </p:nvSpPr>
        <p:spPr>
          <a:xfrm>
            <a:off x="1017151" y="4479369"/>
            <a:ext cx="2170867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40320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Modell</a:t>
            </a:r>
            <a:endParaRPr lang="en-US" sz="1650" dirty="0"/>
          </a:p>
        </p:txBody>
      </p:sp>
      <p:sp>
        <p:nvSpPr>
          <p:cNvPr id="7" name="Text 4"/>
          <p:cNvSpPr/>
          <p:nvPr/>
        </p:nvSpPr>
        <p:spPr>
          <a:xfrm>
            <a:off x="3626406" y="4479369"/>
            <a:ext cx="2167057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40320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Wer zahlt?</a:t>
            </a:r>
            <a:endParaRPr lang="en-US" sz="1650" dirty="0"/>
          </a:p>
        </p:txBody>
      </p:sp>
      <p:sp>
        <p:nvSpPr>
          <p:cNvPr id="8" name="Text 5"/>
          <p:cNvSpPr/>
          <p:nvPr/>
        </p:nvSpPr>
        <p:spPr>
          <a:xfrm>
            <a:off x="6231850" y="4479369"/>
            <a:ext cx="2167057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40320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Kosten für GWA</a:t>
            </a:r>
            <a:endParaRPr lang="en-US" sz="1650" dirty="0"/>
          </a:p>
        </p:txBody>
      </p:sp>
      <p:sp>
        <p:nvSpPr>
          <p:cNvPr id="9" name="Text 6"/>
          <p:cNvSpPr/>
          <p:nvPr/>
        </p:nvSpPr>
        <p:spPr>
          <a:xfrm>
            <a:off x="8837295" y="4479369"/>
            <a:ext cx="2167057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40320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Kosten pro TN</a:t>
            </a:r>
            <a:endParaRPr lang="en-US" sz="1650" dirty="0"/>
          </a:p>
        </p:txBody>
      </p:sp>
      <p:sp>
        <p:nvSpPr>
          <p:cNvPr id="10" name="Text 7"/>
          <p:cNvSpPr/>
          <p:nvPr/>
        </p:nvSpPr>
        <p:spPr>
          <a:xfrm>
            <a:off x="11442740" y="4479369"/>
            <a:ext cx="2170867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40320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Pilotpreis pro TN</a:t>
            </a:r>
            <a:endParaRPr lang="en-US" sz="1650" dirty="0"/>
          </a:p>
        </p:txBody>
      </p:sp>
      <p:sp>
        <p:nvSpPr>
          <p:cNvPr id="11" name="Shape 8"/>
          <p:cNvSpPr/>
          <p:nvPr/>
        </p:nvSpPr>
        <p:spPr>
          <a:xfrm>
            <a:off x="801410" y="4960977"/>
            <a:ext cx="13027581" cy="130802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2" name="Text 9"/>
          <p:cNvSpPr/>
          <p:nvPr/>
        </p:nvSpPr>
        <p:spPr>
          <a:xfrm>
            <a:off x="1017151" y="5097780"/>
            <a:ext cx="2170867" cy="1034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40320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GWA </a:t>
            </a:r>
            <a:r>
              <a:rPr lang="en-US" sz="1650" dirty="0" err="1">
                <a:solidFill>
                  <a:srgbClr val="40320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übernimmt</a:t>
            </a:r>
            <a:r>
              <a:rPr lang="en-US" sz="1650" dirty="0">
                <a:solidFill>
                  <a:srgbClr val="40320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endParaRPr lang="en-US" sz="1650" dirty="0"/>
          </a:p>
        </p:txBody>
      </p:sp>
      <p:sp>
        <p:nvSpPr>
          <p:cNvPr id="13" name="Text 10"/>
          <p:cNvSpPr/>
          <p:nvPr/>
        </p:nvSpPr>
        <p:spPr>
          <a:xfrm>
            <a:off x="3626406" y="5097780"/>
            <a:ext cx="2167057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40320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GWA</a:t>
            </a:r>
            <a:endParaRPr lang="en-US" sz="1650" dirty="0"/>
          </a:p>
        </p:txBody>
      </p:sp>
      <p:sp>
        <p:nvSpPr>
          <p:cNvPr id="14" name="Text 11"/>
          <p:cNvSpPr/>
          <p:nvPr/>
        </p:nvSpPr>
        <p:spPr>
          <a:xfrm>
            <a:off x="6231850" y="5097780"/>
            <a:ext cx="2167057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40320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19.500 € </a:t>
            </a:r>
            <a:endParaRPr lang="en-US" sz="1650" dirty="0"/>
          </a:p>
        </p:txBody>
      </p:sp>
      <p:sp>
        <p:nvSpPr>
          <p:cNvPr id="15" name="Text 12"/>
          <p:cNvSpPr/>
          <p:nvPr/>
        </p:nvSpPr>
        <p:spPr>
          <a:xfrm>
            <a:off x="8837295" y="5097780"/>
            <a:ext cx="2167057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40320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-</a:t>
            </a:r>
            <a:endParaRPr lang="en-US" sz="1650" dirty="0"/>
          </a:p>
        </p:txBody>
      </p:sp>
      <p:sp>
        <p:nvSpPr>
          <p:cNvPr id="16" name="Text 13"/>
          <p:cNvSpPr/>
          <p:nvPr/>
        </p:nvSpPr>
        <p:spPr>
          <a:xfrm>
            <a:off x="11442740" y="5097780"/>
            <a:ext cx="2170867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40320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-</a:t>
            </a:r>
            <a:endParaRPr lang="en-US" sz="1650" dirty="0"/>
          </a:p>
        </p:txBody>
      </p:sp>
      <p:sp>
        <p:nvSpPr>
          <p:cNvPr id="17" name="Shape 14"/>
          <p:cNvSpPr/>
          <p:nvPr/>
        </p:nvSpPr>
        <p:spPr>
          <a:xfrm>
            <a:off x="801410" y="6268998"/>
            <a:ext cx="13027581" cy="130802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8" name="Text 15"/>
          <p:cNvSpPr/>
          <p:nvPr/>
        </p:nvSpPr>
        <p:spPr>
          <a:xfrm>
            <a:off x="1017151" y="6405801"/>
            <a:ext cx="2170867" cy="1034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40320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Fixum + </a:t>
            </a:r>
            <a:r>
              <a:rPr lang="en-US" sz="1650" dirty="0" err="1">
                <a:solidFill>
                  <a:srgbClr val="40320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Teilnehmerkosten</a:t>
            </a:r>
            <a:endParaRPr lang="en-US" sz="1650" dirty="0"/>
          </a:p>
        </p:txBody>
      </p:sp>
      <p:sp>
        <p:nvSpPr>
          <p:cNvPr id="19" name="Text 16"/>
          <p:cNvSpPr/>
          <p:nvPr/>
        </p:nvSpPr>
        <p:spPr>
          <a:xfrm>
            <a:off x="3626406" y="6405801"/>
            <a:ext cx="2167057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40320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GWA &amp; Agenturen</a:t>
            </a:r>
            <a:endParaRPr lang="en-US" sz="1650" dirty="0"/>
          </a:p>
        </p:txBody>
      </p:sp>
      <p:sp>
        <p:nvSpPr>
          <p:cNvPr id="20" name="Text 17"/>
          <p:cNvSpPr/>
          <p:nvPr/>
        </p:nvSpPr>
        <p:spPr>
          <a:xfrm>
            <a:off x="6231850" y="6405801"/>
            <a:ext cx="2167057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40320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6.000 €</a:t>
            </a:r>
            <a:endParaRPr lang="en-US" sz="1650" dirty="0"/>
          </a:p>
        </p:txBody>
      </p:sp>
      <p:sp>
        <p:nvSpPr>
          <p:cNvPr id="21" name="Text 18"/>
          <p:cNvSpPr/>
          <p:nvPr/>
        </p:nvSpPr>
        <p:spPr>
          <a:xfrm>
            <a:off x="8837295" y="6405801"/>
            <a:ext cx="2167057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40320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1.000 - 1.200 €</a:t>
            </a:r>
            <a:endParaRPr lang="en-US" sz="1650" dirty="0"/>
          </a:p>
        </p:txBody>
      </p:sp>
      <p:sp>
        <p:nvSpPr>
          <p:cNvPr id="22" name="Text 19"/>
          <p:cNvSpPr/>
          <p:nvPr/>
        </p:nvSpPr>
        <p:spPr>
          <a:xfrm>
            <a:off x="11442740" y="6405801"/>
            <a:ext cx="2170867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40320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750 - 900 €</a:t>
            </a:r>
            <a:endParaRPr lang="en-US" sz="16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33105"/>
            <a:ext cx="661380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Fazit &amp; Nächste Schritte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33719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F0CC"/>
          </a:solidFill>
          <a:ln w="7620">
            <a:solidFill>
              <a:srgbClr val="E5D6B2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5" name="Text 2"/>
          <p:cNvSpPr/>
          <p:nvPr/>
        </p:nvSpPr>
        <p:spPr>
          <a:xfrm>
            <a:off x="975598" y="2422208"/>
            <a:ext cx="14668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320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23371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20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Planungssicherheit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2827615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20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Basisfinanzierung durch reduzierten Fixbetrag.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93790" y="367248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F0CC"/>
          </a:solidFill>
          <a:ln w="7620">
            <a:solidFill>
              <a:srgbClr val="E5D6B2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9" name="Text 6"/>
          <p:cNvSpPr/>
          <p:nvPr/>
        </p:nvSpPr>
        <p:spPr>
          <a:xfrm>
            <a:off x="941784" y="3757493"/>
            <a:ext cx="21419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320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530906" y="36724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20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Geringes Risiko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530906" y="4162901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20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Keine hohen Vorabinvestitionen nötig.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500776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F0CC"/>
          </a:solidFill>
          <a:ln w="7620">
            <a:solidFill>
              <a:srgbClr val="E5D6B2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3" name="Text 10"/>
          <p:cNvSpPr/>
          <p:nvPr/>
        </p:nvSpPr>
        <p:spPr>
          <a:xfrm>
            <a:off x="939046" y="5092779"/>
            <a:ext cx="219670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320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50077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20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Flexibilität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0906" y="5498187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20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Individuelle Teilnahmeentscheidung für Agenturen.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793790" y="634305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F0CC"/>
          </a:solidFill>
          <a:ln w="7620">
            <a:solidFill>
              <a:srgbClr val="E5D6B2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7" name="Text 14"/>
          <p:cNvSpPr/>
          <p:nvPr/>
        </p:nvSpPr>
        <p:spPr>
          <a:xfrm>
            <a:off x="933807" y="6428065"/>
            <a:ext cx="23014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320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4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1530906" y="634305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20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Attraktive Rabatte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1530906" y="6833473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20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20 % Reduktion für GWA-Mitglieder.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Office PowerPoint</Application>
  <PresentationFormat>Benutzerdefiniert</PresentationFormat>
  <Paragraphs>63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Inter Bold</vt:lpstr>
      <vt:lpstr>Inter Medium</vt:lpstr>
      <vt:lpstr>Inter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Arthur Hipke | Dare Solutions</cp:lastModifiedBy>
  <cp:revision>2</cp:revision>
  <dcterms:created xsi:type="dcterms:W3CDTF">2025-02-27T00:29:37Z</dcterms:created>
  <dcterms:modified xsi:type="dcterms:W3CDTF">2025-03-04T11:37:56Z</dcterms:modified>
</cp:coreProperties>
</file>